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Helvetica World Bold" charset="1" panose="020B0800040000020004"/>
      <p:regular r:id="rId21"/>
    </p:embeddedFont>
    <p:embeddedFont>
      <p:font typeface="Helvetica World" charset="1" panose="020B0500040000020004"/>
      <p:regular r:id="rId22"/>
    </p:embeddedFont>
    <p:embeddedFont>
      <p:font typeface="Montserrat Bold" charset="1" panose="00000800000000000000"/>
      <p:regular r:id="rId23"/>
    </p:embeddedFont>
    <p:embeddedFont>
      <p:font typeface="Montserrat" charset="1" panose="00000500000000000000"/>
      <p:regular r:id="rId24"/>
    </p:embeddedFont>
    <p:embeddedFont>
      <p:font typeface="Noto Sans" charset="1" panose="020B0502040504020204"/>
      <p:regular r:id="rId25"/>
    </p:embeddedFont>
    <p:embeddedFont>
      <p:font typeface="Noto Sans Bold" charset="1" panose="020B0802040504020204"/>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2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 Id="rId3" Target="../media/image10.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svg" Type="http://schemas.openxmlformats.org/officeDocument/2006/relationships/image"/><Relationship Id="rId11" Target="../media/image42.png" Type="http://schemas.openxmlformats.org/officeDocument/2006/relationships/image"/><Relationship Id="rId12" Target="../media/image43.png" Type="http://schemas.openxmlformats.org/officeDocument/2006/relationships/image"/><Relationship Id="rId13" Target="../media/image44.svg" Type="http://schemas.openxmlformats.org/officeDocument/2006/relationships/image"/><Relationship Id="rId2" Target="../media/image39.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4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1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2" Target="../media/image17.jpeg" Type="http://schemas.openxmlformats.org/officeDocument/2006/relationships/image"/><Relationship Id="rId3" Target="../media/image18.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13" Target="../media/image27.png" Type="http://schemas.openxmlformats.org/officeDocument/2006/relationships/image"/><Relationship Id="rId2" Target="../media/image22.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2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2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4700197" y="1028700"/>
            <a:ext cx="2559103" cy="790996"/>
          </a:xfrm>
          <a:custGeom>
            <a:avLst/>
            <a:gdLst/>
            <a:ahLst/>
            <a:cxnLst/>
            <a:rect r="r" b="b" t="t" l="l"/>
            <a:pathLst>
              <a:path h="790996" w="2559103">
                <a:moveTo>
                  <a:pt x="0" y="0"/>
                </a:moveTo>
                <a:lnTo>
                  <a:pt x="2559103" y="0"/>
                </a:lnTo>
                <a:lnTo>
                  <a:pt x="2559103" y="790996"/>
                </a:lnTo>
                <a:lnTo>
                  <a:pt x="0" y="7909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979748" y="8279234"/>
            <a:ext cx="4091625" cy="4091625"/>
          </a:xfrm>
          <a:custGeom>
            <a:avLst/>
            <a:gdLst/>
            <a:ahLst/>
            <a:cxnLst/>
            <a:rect r="r" b="b" t="t" l="l"/>
            <a:pathLst>
              <a:path h="4091625" w="4091625">
                <a:moveTo>
                  <a:pt x="0" y="0"/>
                </a:moveTo>
                <a:lnTo>
                  <a:pt x="4091625" y="0"/>
                </a:lnTo>
                <a:lnTo>
                  <a:pt x="4091625" y="4091625"/>
                </a:lnTo>
                <a:lnTo>
                  <a:pt x="0" y="40916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0">
            <a:off x="11405257" y="2302520"/>
            <a:ext cx="8166499" cy="1336336"/>
          </a:xfrm>
          <a:custGeom>
            <a:avLst/>
            <a:gdLst/>
            <a:ahLst/>
            <a:cxnLst/>
            <a:rect r="r" b="b" t="t" l="l"/>
            <a:pathLst>
              <a:path h="1336336" w="8166499">
                <a:moveTo>
                  <a:pt x="8166499" y="0"/>
                </a:moveTo>
                <a:lnTo>
                  <a:pt x="0" y="0"/>
                </a:lnTo>
                <a:lnTo>
                  <a:pt x="0" y="1336336"/>
                </a:lnTo>
                <a:lnTo>
                  <a:pt x="8166499" y="1336336"/>
                </a:lnTo>
                <a:lnTo>
                  <a:pt x="8166499"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8305283" y="2970688"/>
            <a:ext cx="8514318" cy="4704161"/>
          </a:xfrm>
          <a:custGeom>
            <a:avLst/>
            <a:gdLst/>
            <a:ahLst/>
            <a:cxnLst/>
            <a:rect r="r" b="b" t="t" l="l"/>
            <a:pathLst>
              <a:path h="4704161" w="8514318">
                <a:moveTo>
                  <a:pt x="0" y="0"/>
                </a:moveTo>
                <a:lnTo>
                  <a:pt x="8514318" y="0"/>
                </a:lnTo>
                <a:lnTo>
                  <a:pt x="8514318" y="4704161"/>
                </a:lnTo>
                <a:lnTo>
                  <a:pt x="0" y="470416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708837" y="2792637"/>
            <a:ext cx="5377205" cy="7494363"/>
          </a:xfrm>
          <a:custGeom>
            <a:avLst/>
            <a:gdLst/>
            <a:ahLst/>
            <a:cxnLst/>
            <a:rect r="r" b="b" t="t" l="l"/>
            <a:pathLst>
              <a:path h="7494363" w="5377205">
                <a:moveTo>
                  <a:pt x="0" y="0"/>
                </a:moveTo>
                <a:lnTo>
                  <a:pt x="5377205" y="0"/>
                </a:lnTo>
                <a:lnTo>
                  <a:pt x="5377205" y="7494363"/>
                </a:lnTo>
                <a:lnTo>
                  <a:pt x="0" y="7494363"/>
                </a:lnTo>
                <a:lnTo>
                  <a:pt x="0" y="0"/>
                </a:lnTo>
                <a:close/>
              </a:path>
            </a:pathLst>
          </a:custGeom>
          <a:blipFill>
            <a:blip r:embed="rId11"/>
            <a:stretch>
              <a:fillRect l="0" t="0" r="0" b="0"/>
            </a:stretch>
          </a:blipFill>
        </p:spPr>
      </p:sp>
      <p:sp>
        <p:nvSpPr>
          <p:cNvPr name="Freeform 8" id="8"/>
          <p:cNvSpPr/>
          <p:nvPr/>
        </p:nvSpPr>
        <p:spPr>
          <a:xfrm flipH="false" flipV="false" rot="0">
            <a:off x="-1001162" y="0"/>
            <a:ext cx="5419997" cy="975600"/>
          </a:xfrm>
          <a:custGeom>
            <a:avLst/>
            <a:gdLst/>
            <a:ahLst/>
            <a:cxnLst/>
            <a:rect r="r" b="b" t="t" l="l"/>
            <a:pathLst>
              <a:path h="975600" w="5419997">
                <a:moveTo>
                  <a:pt x="0" y="0"/>
                </a:moveTo>
                <a:lnTo>
                  <a:pt x="5419998" y="0"/>
                </a:lnTo>
                <a:lnTo>
                  <a:pt x="5419998" y="975600"/>
                </a:lnTo>
                <a:lnTo>
                  <a:pt x="0" y="9756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8904842" y="8834635"/>
            <a:ext cx="7315200" cy="332232"/>
          </a:xfrm>
          <a:custGeom>
            <a:avLst/>
            <a:gdLst/>
            <a:ahLst/>
            <a:cxnLst/>
            <a:rect r="r" b="b" t="t" l="l"/>
            <a:pathLst>
              <a:path h="332232" w="7315200">
                <a:moveTo>
                  <a:pt x="0" y="0"/>
                </a:moveTo>
                <a:lnTo>
                  <a:pt x="7315200" y="0"/>
                </a:lnTo>
                <a:lnTo>
                  <a:pt x="7315200" y="332232"/>
                </a:lnTo>
                <a:lnTo>
                  <a:pt x="0" y="33223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8768493" y="3632200"/>
            <a:ext cx="7451549" cy="3165474"/>
          </a:xfrm>
          <a:prstGeom prst="rect">
            <a:avLst/>
          </a:prstGeom>
        </p:spPr>
        <p:txBody>
          <a:bodyPr anchor="t" rtlCol="false" tIns="0" lIns="0" bIns="0" rIns="0">
            <a:spAutoFit/>
          </a:bodyPr>
          <a:lstStyle/>
          <a:p>
            <a:pPr algn="ctr">
              <a:lnSpc>
                <a:spcPts val="7399"/>
              </a:lnSpc>
            </a:pPr>
            <a:r>
              <a:rPr lang="en-US" b="true" sz="7399" spc="-73">
                <a:solidFill>
                  <a:srgbClr val="FFFFFF"/>
                </a:solidFill>
                <a:latin typeface="Helvetica World Bold"/>
                <a:ea typeface="Helvetica World Bold"/>
                <a:cs typeface="Helvetica World Bold"/>
                <a:sym typeface="Helvetica World Bold"/>
              </a:rPr>
              <a:t>Phân tích dữ liệu môi trường &amp; cảnh báo rủ ro</a:t>
            </a:r>
          </a:p>
        </p:txBody>
      </p:sp>
      <p:sp>
        <p:nvSpPr>
          <p:cNvPr name="TextBox 11" id="11"/>
          <p:cNvSpPr txBox="true"/>
          <p:nvPr/>
        </p:nvSpPr>
        <p:spPr>
          <a:xfrm rot="0">
            <a:off x="14700197" y="1235302"/>
            <a:ext cx="2559103" cy="339692"/>
          </a:xfrm>
          <a:prstGeom prst="rect">
            <a:avLst/>
          </a:prstGeom>
        </p:spPr>
        <p:txBody>
          <a:bodyPr anchor="t" rtlCol="false" tIns="0" lIns="0" bIns="0" rIns="0">
            <a:spAutoFit/>
          </a:bodyPr>
          <a:lstStyle/>
          <a:p>
            <a:pPr algn="ctr">
              <a:lnSpc>
                <a:spcPts val="2800"/>
              </a:lnSpc>
              <a:spcBef>
                <a:spcPct val="0"/>
              </a:spcBef>
            </a:pPr>
            <a:r>
              <a:rPr lang="en-US" sz="2000" spc="102">
                <a:solidFill>
                  <a:srgbClr val="FFFFFF"/>
                </a:solidFill>
                <a:latin typeface="Helvetica World"/>
                <a:ea typeface="Helvetica World"/>
                <a:cs typeface="Helvetica World"/>
                <a:sym typeface="Helvetica World"/>
              </a:rPr>
              <a:t>Get Started</a:t>
            </a:r>
          </a:p>
        </p:txBody>
      </p:sp>
      <p:grpSp>
        <p:nvGrpSpPr>
          <p:cNvPr name="Group 12" id="12"/>
          <p:cNvGrpSpPr/>
          <p:nvPr/>
        </p:nvGrpSpPr>
        <p:grpSpPr>
          <a:xfrm rot="0">
            <a:off x="11121724" y="7476846"/>
            <a:ext cx="3086100" cy="1357789"/>
            <a:chOff x="0" y="0"/>
            <a:chExt cx="812800" cy="357378"/>
          </a:xfrm>
        </p:grpSpPr>
        <p:sp>
          <p:nvSpPr>
            <p:cNvPr name="Freeform 13" id="13"/>
            <p:cNvSpPr/>
            <p:nvPr/>
          </p:nvSpPr>
          <p:spPr>
            <a:xfrm flipH="false" flipV="false" rot="0">
              <a:off x="6220" y="0"/>
              <a:ext cx="800360" cy="356812"/>
            </a:xfrm>
            <a:custGeom>
              <a:avLst/>
              <a:gdLst/>
              <a:ahLst/>
              <a:cxnLst/>
              <a:rect r="r" b="b" t="t" l="l"/>
              <a:pathLst>
                <a:path h="356812" w="800360">
                  <a:moveTo>
                    <a:pt x="537340" y="10761"/>
                  </a:moveTo>
                  <a:lnTo>
                    <a:pt x="546532" y="12259"/>
                  </a:lnTo>
                  <a:cubicBezTo>
                    <a:pt x="584340" y="18420"/>
                    <a:pt x="621457" y="28256"/>
                    <a:pt x="657355" y="41628"/>
                  </a:cubicBezTo>
                  <a:lnTo>
                    <a:pt x="669223" y="46049"/>
                  </a:lnTo>
                  <a:cubicBezTo>
                    <a:pt x="697135" y="56446"/>
                    <a:pt x="723318" y="70995"/>
                    <a:pt x="746890" y="89203"/>
                  </a:cubicBezTo>
                  <a:lnTo>
                    <a:pt x="756223" y="96412"/>
                  </a:lnTo>
                  <a:cubicBezTo>
                    <a:pt x="773384" y="109669"/>
                    <a:pt x="786620" y="127341"/>
                    <a:pt x="794515" y="147539"/>
                  </a:cubicBezTo>
                  <a:lnTo>
                    <a:pt x="794515" y="147539"/>
                  </a:lnTo>
                  <a:cubicBezTo>
                    <a:pt x="802275" y="167392"/>
                    <a:pt x="802309" y="189433"/>
                    <a:pt x="794610" y="209310"/>
                  </a:cubicBezTo>
                  <a:lnTo>
                    <a:pt x="794515" y="209556"/>
                  </a:lnTo>
                  <a:cubicBezTo>
                    <a:pt x="786625" y="229927"/>
                    <a:pt x="773267" y="247727"/>
                    <a:pt x="755912" y="260995"/>
                  </a:cubicBezTo>
                  <a:lnTo>
                    <a:pt x="746890" y="267892"/>
                  </a:lnTo>
                  <a:cubicBezTo>
                    <a:pt x="723314" y="285916"/>
                    <a:pt x="697194" y="300343"/>
                    <a:pt x="669384" y="310703"/>
                  </a:cubicBezTo>
                  <a:lnTo>
                    <a:pt x="657355" y="315184"/>
                  </a:lnTo>
                  <a:cubicBezTo>
                    <a:pt x="621457" y="328556"/>
                    <a:pt x="584340" y="338392"/>
                    <a:pt x="546532" y="344553"/>
                  </a:cubicBezTo>
                  <a:lnTo>
                    <a:pt x="537340" y="346051"/>
                  </a:lnTo>
                  <a:cubicBezTo>
                    <a:pt x="493385" y="353213"/>
                    <a:pt x="448923" y="356812"/>
                    <a:pt x="404389" y="356812"/>
                  </a:cubicBezTo>
                  <a:lnTo>
                    <a:pt x="395971" y="356812"/>
                  </a:lnTo>
                  <a:cubicBezTo>
                    <a:pt x="351436" y="356812"/>
                    <a:pt x="306975" y="353213"/>
                    <a:pt x="263020" y="346051"/>
                  </a:cubicBezTo>
                  <a:lnTo>
                    <a:pt x="253828" y="344553"/>
                  </a:lnTo>
                  <a:cubicBezTo>
                    <a:pt x="216020" y="338392"/>
                    <a:pt x="178903" y="328556"/>
                    <a:pt x="143005" y="315184"/>
                  </a:cubicBezTo>
                  <a:lnTo>
                    <a:pt x="130976" y="310703"/>
                  </a:lnTo>
                  <a:cubicBezTo>
                    <a:pt x="103166" y="300343"/>
                    <a:pt x="77046" y="285916"/>
                    <a:pt x="53470" y="267892"/>
                  </a:cubicBezTo>
                  <a:lnTo>
                    <a:pt x="44448" y="260995"/>
                  </a:lnTo>
                  <a:cubicBezTo>
                    <a:pt x="27093" y="247727"/>
                    <a:pt x="13735" y="229927"/>
                    <a:pt x="5845" y="209556"/>
                  </a:cubicBezTo>
                  <a:lnTo>
                    <a:pt x="5750" y="209310"/>
                  </a:lnTo>
                  <a:cubicBezTo>
                    <a:pt x="-1949" y="189433"/>
                    <a:pt x="-1915" y="167392"/>
                    <a:pt x="5845" y="147539"/>
                  </a:cubicBezTo>
                  <a:lnTo>
                    <a:pt x="5845" y="147539"/>
                  </a:lnTo>
                  <a:cubicBezTo>
                    <a:pt x="13740" y="127341"/>
                    <a:pt x="26976" y="109669"/>
                    <a:pt x="44137" y="96412"/>
                  </a:cubicBezTo>
                  <a:lnTo>
                    <a:pt x="53470" y="89203"/>
                  </a:lnTo>
                  <a:cubicBezTo>
                    <a:pt x="77042" y="70995"/>
                    <a:pt x="103225" y="56446"/>
                    <a:pt x="131137" y="46049"/>
                  </a:cubicBezTo>
                  <a:lnTo>
                    <a:pt x="143005" y="41628"/>
                  </a:lnTo>
                  <a:cubicBezTo>
                    <a:pt x="178903" y="28256"/>
                    <a:pt x="216020" y="18420"/>
                    <a:pt x="253828" y="12259"/>
                  </a:cubicBezTo>
                  <a:lnTo>
                    <a:pt x="263020" y="10761"/>
                  </a:lnTo>
                  <a:cubicBezTo>
                    <a:pt x="306975" y="3599"/>
                    <a:pt x="351436" y="0"/>
                    <a:pt x="395971" y="0"/>
                  </a:cubicBezTo>
                  <a:lnTo>
                    <a:pt x="404389" y="0"/>
                  </a:lnTo>
                  <a:cubicBezTo>
                    <a:pt x="448923" y="0"/>
                    <a:pt x="493385" y="3599"/>
                    <a:pt x="537340" y="10761"/>
                  </a:cubicBezTo>
                  <a:close/>
                </a:path>
              </a:pathLst>
            </a:custGeom>
            <a:solidFill>
              <a:srgbClr val="057AA4"/>
            </a:solidFill>
          </p:spPr>
        </p:sp>
        <p:sp>
          <p:nvSpPr>
            <p:cNvPr name="TextBox 14" id="14"/>
            <p:cNvSpPr txBox="true"/>
            <p:nvPr/>
          </p:nvSpPr>
          <p:spPr>
            <a:xfrm>
              <a:off x="122142" y="13617"/>
              <a:ext cx="568517" cy="291550"/>
            </a:xfrm>
            <a:prstGeom prst="rect">
              <a:avLst/>
            </a:prstGeom>
          </p:spPr>
          <p:txBody>
            <a:bodyPr anchor="ctr" rtlCol="false" tIns="50800" lIns="50800" bIns="50800" rIns="50800"/>
            <a:lstStyle/>
            <a:p>
              <a:pPr algn="ctr">
                <a:lnSpc>
                  <a:spcPts val="2800"/>
                </a:lnSpc>
              </a:pPr>
            </a:p>
          </p:txBody>
        </p:sp>
      </p:grpSp>
      <p:sp>
        <p:nvSpPr>
          <p:cNvPr name="TextBox 15" id="15"/>
          <p:cNvSpPr txBox="true"/>
          <p:nvPr/>
        </p:nvSpPr>
        <p:spPr>
          <a:xfrm rot="0">
            <a:off x="9994580" y="7787440"/>
            <a:ext cx="5647465" cy="669926"/>
          </a:xfrm>
          <a:prstGeom prst="rect">
            <a:avLst/>
          </a:prstGeom>
        </p:spPr>
        <p:txBody>
          <a:bodyPr anchor="t" rtlCol="false" tIns="0" lIns="0" bIns="0" rIns="0">
            <a:spAutoFit/>
          </a:bodyPr>
          <a:lstStyle/>
          <a:p>
            <a:pPr algn="ctr">
              <a:lnSpc>
                <a:spcPts val="5599"/>
              </a:lnSpc>
              <a:spcBef>
                <a:spcPct val="0"/>
              </a:spcBef>
            </a:pPr>
            <a:r>
              <a:rPr lang="en-US" b="true" sz="3999" spc="203">
                <a:solidFill>
                  <a:srgbClr val="FFFFFF"/>
                </a:solidFill>
                <a:latin typeface="Montserrat Bold"/>
                <a:ea typeface="Montserrat Bold"/>
                <a:cs typeface="Montserrat Bold"/>
                <a:sym typeface="Montserrat Bold"/>
              </a:rPr>
              <a:t>DOGS AI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37128" y="360451"/>
            <a:ext cx="5761536" cy="3838623"/>
          </a:xfrm>
          <a:custGeom>
            <a:avLst/>
            <a:gdLst/>
            <a:ahLst/>
            <a:cxnLst/>
            <a:rect r="r" b="b" t="t" l="l"/>
            <a:pathLst>
              <a:path h="3838623" w="5761536">
                <a:moveTo>
                  <a:pt x="0" y="0"/>
                </a:moveTo>
                <a:lnTo>
                  <a:pt x="5761536" y="0"/>
                </a:lnTo>
                <a:lnTo>
                  <a:pt x="5761536" y="3838624"/>
                </a:lnTo>
                <a:lnTo>
                  <a:pt x="0" y="3838624"/>
                </a:lnTo>
                <a:lnTo>
                  <a:pt x="0" y="0"/>
                </a:lnTo>
                <a:close/>
              </a:path>
            </a:pathLst>
          </a:custGeom>
          <a:blipFill>
            <a:blip r:embed="rId2"/>
            <a:stretch>
              <a:fillRect l="0" t="0" r="0" b="0"/>
            </a:stretch>
          </a:blipFill>
        </p:spPr>
      </p:sp>
      <p:sp>
        <p:nvSpPr>
          <p:cNvPr name="Freeform 3" id="3"/>
          <p:cNvSpPr/>
          <p:nvPr/>
        </p:nvSpPr>
        <p:spPr>
          <a:xfrm flipH="false" flipV="false" rot="0">
            <a:off x="11037128" y="4410267"/>
            <a:ext cx="5761536" cy="2828102"/>
          </a:xfrm>
          <a:custGeom>
            <a:avLst/>
            <a:gdLst/>
            <a:ahLst/>
            <a:cxnLst/>
            <a:rect r="r" b="b" t="t" l="l"/>
            <a:pathLst>
              <a:path h="2828102" w="5761536">
                <a:moveTo>
                  <a:pt x="0" y="0"/>
                </a:moveTo>
                <a:lnTo>
                  <a:pt x="5761536" y="0"/>
                </a:lnTo>
                <a:lnTo>
                  <a:pt x="5761536" y="2828102"/>
                </a:lnTo>
                <a:lnTo>
                  <a:pt x="0" y="2828102"/>
                </a:lnTo>
                <a:lnTo>
                  <a:pt x="0" y="0"/>
                </a:lnTo>
                <a:close/>
              </a:path>
            </a:pathLst>
          </a:custGeom>
          <a:blipFill>
            <a:blip r:embed="rId3"/>
            <a:stretch>
              <a:fillRect l="0" t="-1058" r="0" b="-1058"/>
            </a:stretch>
          </a:blipFill>
        </p:spPr>
      </p:sp>
      <p:sp>
        <p:nvSpPr>
          <p:cNvPr name="Freeform 4" id="4"/>
          <p:cNvSpPr/>
          <p:nvPr/>
        </p:nvSpPr>
        <p:spPr>
          <a:xfrm flipH="false" flipV="false" rot="0">
            <a:off x="11037128" y="7447919"/>
            <a:ext cx="5761536" cy="2896355"/>
          </a:xfrm>
          <a:custGeom>
            <a:avLst/>
            <a:gdLst/>
            <a:ahLst/>
            <a:cxnLst/>
            <a:rect r="r" b="b" t="t" l="l"/>
            <a:pathLst>
              <a:path h="2896355" w="5761536">
                <a:moveTo>
                  <a:pt x="0" y="0"/>
                </a:moveTo>
                <a:lnTo>
                  <a:pt x="5761536" y="0"/>
                </a:lnTo>
                <a:lnTo>
                  <a:pt x="5761536" y="2896355"/>
                </a:lnTo>
                <a:lnTo>
                  <a:pt x="0" y="2896355"/>
                </a:lnTo>
                <a:lnTo>
                  <a:pt x="0" y="0"/>
                </a:lnTo>
                <a:close/>
              </a:path>
            </a:pathLst>
          </a:custGeom>
          <a:blipFill>
            <a:blip r:embed="rId4"/>
            <a:stretch>
              <a:fillRect l="0" t="-5937" r="0" b="-5937"/>
            </a:stretch>
          </a:blipFill>
        </p:spPr>
      </p:sp>
      <p:sp>
        <p:nvSpPr>
          <p:cNvPr name="TextBox 5" id="5"/>
          <p:cNvSpPr txBox="true"/>
          <p:nvPr/>
        </p:nvSpPr>
        <p:spPr>
          <a:xfrm rot="0">
            <a:off x="2263344" y="1076325"/>
            <a:ext cx="3525687" cy="393128"/>
          </a:xfrm>
          <a:prstGeom prst="rect">
            <a:avLst/>
          </a:prstGeom>
        </p:spPr>
        <p:txBody>
          <a:bodyPr anchor="t" rtlCol="false" tIns="0" lIns="0" bIns="0" rIns="0">
            <a:spAutoFit/>
          </a:bodyPr>
          <a:lstStyle/>
          <a:p>
            <a:pPr algn="ctr">
              <a:lnSpc>
                <a:spcPts val="2672"/>
              </a:lnSpc>
              <a:spcBef>
                <a:spcPct val="0"/>
              </a:spcBef>
            </a:pPr>
            <a:r>
              <a:rPr lang="en-US" b="true" sz="2672" spc="-26">
                <a:solidFill>
                  <a:srgbClr val="000000"/>
                </a:solidFill>
                <a:latin typeface="Helvetica World Bold"/>
                <a:ea typeface="Helvetica World Bold"/>
                <a:cs typeface="Helvetica World Bold"/>
                <a:sym typeface="Helvetica World Bold"/>
              </a:rPr>
              <a:t>Cảnh báo lượng mưa </a:t>
            </a:r>
          </a:p>
        </p:txBody>
      </p:sp>
      <p:sp>
        <p:nvSpPr>
          <p:cNvPr name="TextBox 6" id="6"/>
          <p:cNvSpPr txBox="true"/>
          <p:nvPr/>
        </p:nvSpPr>
        <p:spPr>
          <a:xfrm rot="0">
            <a:off x="2585458" y="4750372"/>
            <a:ext cx="2881461" cy="393128"/>
          </a:xfrm>
          <a:prstGeom prst="rect">
            <a:avLst/>
          </a:prstGeom>
        </p:spPr>
        <p:txBody>
          <a:bodyPr anchor="t" rtlCol="false" tIns="0" lIns="0" bIns="0" rIns="0">
            <a:spAutoFit/>
          </a:bodyPr>
          <a:lstStyle/>
          <a:p>
            <a:pPr algn="ctr">
              <a:lnSpc>
                <a:spcPts val="2672"/>
              </a:lnSpc>
              <a:spcBef>
                <a:spcPct val="0"/>
              </a:spcBef>
            </a:pPr>
            <a:r>
              <a:rPr lang="en-US" b="true" sz="2672" spc="-26">
                <a:solidFill>
                  <a:srgbClr val="000000"/>
                </a:solidFill>
                <a:latin typeface="Helvetica World Bold"/>
                <a:ea typeface="Helvetica World Bold"/>
                <a:cs typeface="Helvetica World Bold"/>
                <a:sym typeface="Helvetica World Bold"/>
              </a:rPr>
              <a:t>Cảnh báo cháy nổ</a:t>
            </a:r>
          </a:p>
        </p:txBody>
      </p:sp>
      <p:sp>
        <p:nvSpPr>
          <p:cNvPr name="TextBox 7" id="7"/>
          <p:cNvSpPr txBox="true"/>
          <p:nvPr/>
        </p:nvSpPr>
        <p:spPr>
          <a:xfrm rot="0">
            <a:off x="2822365" y="7495544"/>
            <a:ext cx="2407647" cy="393128"/>
          </a:xfrm>
          <a:prstGeom prst="rect">
            <a:avLst/>
          </a:prstGeom>
        </p:spPr>
        <p:txBody>
          <a:bodyPr anchor="t" rtlCol="false" tIns="0" lIns="0" bIns="0" rIns="0">
            <a:spAutoFit/>
          </a:bodyPr>
          <a:lstStyle/>
          <a:p>
            <a:pPr algn="ctr">
              <a:lnSpc>
                <a:spcPts val="2672"/>
              </a:lnSpc>
              <a:spcBef>
                <a:spcPct val="0"/>
              </a:spcBef>
            </a:pPr>
            <a:r>
              <a:rPr lang="en-US" b="true" sz="2672" spc="-26">
                <a:solidFill>
                  <a:srgbClr val="000000"/>
                </a:solidFill>
                <a:latin typeface="Helvetica World Bold"/>
                <a:ea typeface="Helvetica World Bold"/>
                <a:cs typeface="Helvetica World Bold"/>
                <a:sym typeface="Helvetica World Bold"/>
              </a:rPr>
              <a:t>Cảnh báo lũ lụt</a:t>
            </a:r>
          </a:p>
        </p:txBody>
      </p:sp>
      <p:sp>
        <p:nvSpPr>
          <p:cNvPr name="TextBox 8" id="8"/>
          <p:cNvSpPr txBox="true"/>
          <p:nvPr/>
        </p:nvSpPr>
        <p:spPr>
          <a:xfrm rot="0">
            <a:off x="0" y="187700"/>
            <a:ext cx="9742087" cy="457129"/>
          </a:xfrm>
          <a:prstGeom prst="rect">
            <a:avLst/>
          </a:prstGeom>
        </p:spPr>
        <p:txBody>
          <a:bodyPr anchor="t" rtlCol="false" tIns="0" lIns="0" bIns="0" rIns="0">
            <a:spAutoFit/>
          </a:bodyPr>
          <a:lstStyle/>
          <a:p>
            <a:pPr algn="ctr">
              <a:lnSpc>
                <a:spcPts val="3072"/>
              </a:lnSpc>
              <a:spcBef>
                <a:spcPct val="0"/>
              </a:spcBef>
            </a:pPr>
            <a:r>
              <a:rPr lang="en-US" b="true" sz="3072" spc="-30">
                <a:solidFill>
                  <a:srgbClr val="000000"/>
                </a:solidFill>
                <a:latin typeface="Helvetica World Bold"/>
                <a:ea typeface="Helvetica World Bold"/>
                <a:cs typeface="Helvetica World Bold"/>
                <a:sym typeface="Helvetica World Bold"/>
              </a:rPr>
              <a:t>5. Cảnh báo lượng mưa , lũ lụt, cháy nổ, mưa bão .....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843241" y="1377394"/>
            <a:ext cx="10951818" cy="7200820"/>
          </a:xfrm>
          <a:custGeom>
            <a:avLst/>
            <a:gdLst/>
            <a:ahLst/>
            <a:cxnLst/>
            <a:rect r="r" b="b" t="t" l="l"/>
            <a:pathLst>
              <a:path h="7200820" w="10951818">
                <a:moveTo>
                  <a:pt x="0" y="0"/>
                </a:moveTo>
                <a:lnTo>
                  <a:pt x="10951817" y="0"/>
                </a:lnTo>
                <a:lnTo>
                  <a:pt x="10951817" y="7200820"/>
                </a:lnTo>
                <a:lnTo>
                  <a:pt x="0" y="7200820"/>
                </a:lnTo>
                <a:lnTo>
                  <a:pt x="0" y="0"/>
                </a:lnTo>
                <a:close/>
              </a:path>
            </a:pathLst>
          </a:custGeom>
          <a:blipFill>
            <a:blip r:embed="rId2"/>
            <a:stretch>
              <a:fillRect l="0" t="0" r="0" b="0"/>
            </a:stretch>
          </a:blipFill>
        </p:spPr>
      </p:sp>
      <p:sp>
        <p:nvSpPr>
          <p:cNvPr name="TextBox 3" id="3"/>
          <p:cNvSpPr txBox="true"/>
          <p:nvPr/>
        </p:nvSpPr>
        <p:spPr>
          <a:xfrm rot="0">
            <a:off x="0" y="187700"/>
            <a:ext cx="9742087" cy="457129"/>
          </a:xfrm>
          <a:prstGeom prst="rect">
            <a:avLst/>
          </a:prstGeom>
        </p:spPr>
        <p:txBody>
          <a:bodyPr anchor="t" rtlCol="false" tIns="0" lIns="0" bIns="0" rIns="0">
            <a:spAutoFit/>
          </a:bodyPr>
          <a:lstStyle/>
          <a:p>
            <a:pPr algn="ctr">
              <a:lnSpc>
                <a:spcPts val="3072"/>
              </a:lnSpc>
              <a:spcBef>
                <a:spcPct val="0"/>
              </a:spcBef>
            </a:pPr>
            <a:r>
              <a:rPr lang="en-US" b="true" sz="3072" spc="-30">
                <a:solidFill>
                  <a:srgbClr val="000000"/>
                </a:solidFill>
                <a:latin typeface="Helvetica World Bold"/>
                <a:ea typeface="Helvetica World Bold"/>
                <a:cs typeface="Helvetica World Bold"/>
                <a:sym typeface="Helvetica World Bold"/>
              </a:rPr>
              <a:t>Ngưỡng cảnh báo cháy nổ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122810" y="1226543"/>
            <a:ext cx="8136490" cy="5632954"/>
          </a:xfrm>
          <a:custGeom>
            <a:avLst/>
            <a:gdLst/>
            <a:ahLst/>
            <a:cxnLst/>
            <a:rect r="r" b="b" t="t" l="l"/>
            <a:pathLst>
              <a:path h="5632954" w="8136490">
                <a:moveTo>
                  <a:pt x="0" y="0"/>
                </a:moveTo>
                <a:lnTo>
                  <a:pt x="8136490" y="0"/>
                </a:lnTo>
                <a:lnTo>
                  <a:pt x="8136490" y="5632954"/>
                </a:lnTo>
                <a:lnTo>
                  <a:pt x="0" y="5632954"/>
                </a:lnTo>
                <a:lnTo>
                  <a:pt x="0" y="0"/>
                </a:lnTo>
                <a:close/>
              </a:path>
            </a:pathLst>
          </a:custGeom>
          <a:blipFill>
            <a:blip r:embed="rId2"/>
            <a:stretch>
              <a:fillRect l="0" t="0" r="0" b="0"/>
            </a:stretch>
          </a:blipFill>
        </p:spPr>
      </p:sp>
      <p:sp>
        <p:nvSpPr>
          <p:cNvPr name="TextBox 3" id="3"/>
          <p:cNvSpPr txBox="true"/>
          <p:nvPr/>
        </p:nvSpPr>
        <p:spPr>
          <a:xfrm rot="0">
            <a:off x="651386" y="698929"/>
            <a:ext cx="6573917" cy="527614"/>
          </a:xfrm>
          <a:prstGeom prst="rect">
            <a:avLst/>
          </a:prstGeom>
        </p:spPr>
        <p:txBody>
          <a:bodyPr anchor="t" rtlCol="false" tIns="0" lIns="0" bIns="0" rIns="0">
            <a:spAutoFit/>
          </a:bodyPr>
          <a:lstStyle/>
          <a:p>
            <a:pPr algn="ctr">
              <a:lnSpc>
                <a:spcPts val="3672"/>
              </a:lnSpc>
              <a:spcBef>
                <a:spcPct val="0"/>
              </a:spcBef>
            </a:pPr>
            <a:r>
              <a:rPr lang="en-US" b="true" sz="3672" spc="-36">
                <a:solidFill>
                  <a:srgbClr val="000000"/>
                </a:solidFill>
                <a:latin typeface="Helvetica World Bold"/>
                <a:ea typeface="Helvetica World Bold"/>
                <a:cs typeface="Helvetica World Bold"/>
                <a:sym typeface="Helvetica World Bold"/>
              </a:rPr>
              <a:t>Cảnh báo sớm giúp chúng ta: </a:t>
            </a:r>
          </a:p>
        </p:txBody>
      </p:sp>
      <p:sp>
        <p:nvSpPr>
          <p:cNvPr name="TextBox 4" id="4"/>
          <p:cNvSpPr txBox="true"/>
          <p:nvPr/>
        </p:nvSpPr>
        <p:spPr>
          <a:xfrm rot="0">
            <a:off x="1470884" y="2851707"/>
            <a:ext cx="5170674" cy="357495"/>
          </a:xfrm>
          <a:prstGeom prst="rect">
            <a:avLst/>
          </a:prstGeom>
        </p:spPr>
        <p:txBody>
          <a:bodyPr anchor="t" rtlCol="false" tIns="0" lIns="0" bIns="0" rIns="0">
            <a:spAutoFit/>
          </a:bodyPr>
          <a:lstStyle/>
          <a:p>
            <a:pPr algn="ctr">
              <a:lnSpc>
                <a:spcPts val="2672"/>
              </a:lnSpc>
              <a:spcBef>
                <a:spcPct val="0"/>
              </a:spcBef>
            </a:pPr>
            <a:r>
              <a:rPr lang="en-US" sz="2672" spc="-26">
                <a:solidFill>
                  <a:srgbClr val="000000"/>
                </a:solidFill>
                <a:latin typeface="Helvetica World"/>
                <a:ea typeface="Helvetica World"/>
                <a:cs typeface="Helvetica World"/>
                <a:sym typeface="Helvetica World"/>
              </a:rPr>
              <a:t>Đưa ra các phương án phòng tránh</a:t>
            </a:r>
          </a:p>
        </p:txBody>
      </p:sp>
      <p:sp>
        <p:nvSpPr>
          <p:cNvPr name="TextBox 5" id="5"/>
          <p:cNvSpPr txBox="true"/>
          <p:nvPr/>
        </p:nvSpPr>
        <p:spPr>
          <a:xfrm rot="0">
            <a:off x="1583432" y="4009302"/>
            <a:ext cx="4945579" cy="393128"/>
          </a:xfrm>
          <a:prstGeom prst="rect">
            <a:avLst/>
          </a:prstGeom>
        </p:spPr>
        <p:txBody>
          <a:bodyPr anchor="t" rtlCol="false" tIns="0" lIns="0" bIns="0" rIns="0">
            <a:spAutoFit/>
          </a:bodyPr>
          <a:lstStyle/>
          <a:p>
            <a:pPr algn="ctr">
              <a:lnSpc>
                <a:spcPts val="2672"/>
              </a:lnSpc>
              <a:spcBef>
                <a:spcPct val="0"/>
              </a:spcBef>
            </a:pPr>
            <a:r>
              <a:rPr lang="en-US" b="true" sz="2672" spc="-26">
                <a:solidFill>
                  <a:srgbClr val="000000"/>
                </a:solidFill>
                <a:latin typeface="Helvetica World Bold"/>
                <a:ea typeface="Helvetica World Bold"/>
                <a:cs typeface="Helvetica World Bold"/>
                <a:sym typeface="Helvetica World Bold"/>
              </a:rPr>
              <a:t>chủ động trong mọi tình huống</a:t>
            </a:r>
          </a:p>
        </p:txBody>
      </p:sp>
      <p:sp>
        <p:nvSpPr>
          <p:cNvPr name="TextBox 6" id="6"/>
          <p:cNvSpPr txBox="true"/>
          <p:nvPr/>
        </p:nvSpPr>
        <p:spPr>
          <a:xfrm rot="0">
            <a:off x="1706897" y="5202530"/>
            <a:ext cx="4462896" cy="393128"/>
          </a:xfrm>
          <a:prstGeom prst="rect">
            <a:avLst/>
          </a:prstGeom>
        </p:spPr>
        <p:txBody>
          <a:bodyPr anchor="t" rtlCol="false" tIns="0" lIns="0" bIns="0" rIns="0">
            <a:spAutoFit/>
          </a:bodyPr>
          <a:lstStyle/>
          <a:p>
            <a:pPr algn="ctr">
              <a:lnSpc>
                <a:spcPts val="2672"/>
              </a:lnSpc>
              <a:spcBef>
                <a:spcPct val="0"/>
              </a:spcBef>
            </a:pPr>
            <a:r>
              <a:rPr lang="en-US" b="true" sz="2672" spc="-26">
                <a:solidFill>
                  <a:srgbClr val="000000"/>
                </a:solidFill>
                <a:latin typeface="Helvetica World Bold"/>
                <a:ea typeface="Helvetica World Bold"/>
                <a:cs typeface="Helvetica World Bold"/>
                <a:sym typeface="Helvetica World Bold"/>
              </a:rPr>
              <a:t>cảnh báo rủi ro các nguy cơ</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5979748" y="8279234"/>
            <a:ext cx="4091625" cy="4091625"/>
          </a:xfrm>
          <a:custGeom>
            <a:avLst/>
            <a:gdLst/>
            <a:ahLst/>
            <a:cxnLst/>
            <a:rect r="r" b="b" t="t" l="l"/>
            <a:pathLst>
              <a:path h="4091625" w="4091625">
                <a:moveTo>
                  <a:pt x="0" y="0"/>
                </a:moveTo>
                <a:lnTo>
                  <a:pt x="4091625" y="0"/>
                </a:lnTo>
                <a:lnTo>
                  <a:pt x="4091625" y="4091625"/>
                </a:lnTo>
                <a:lnTo>
                  <a:pt x="0" y="40916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01162" y="0"/>
            <a:ext cx="5419997" cy="975600"/>
          </a:xfrm>
          <a:custGeom>
            <a:avLst/>
            <a:gdLst/>
            <a:ahLst/>
            <a:cxnLst/>
            <a:rect r="r" b="b" t="t" l="l"/>
            <a:pathLst>
              <a:path h="975600" w="5419997">
                <a:moveTo>
                  <a:pt x="0" y="0"/>
                </a:moveTo>
                <a:lnTo>
                  <a:pt x="5419998" y="0"/>
                </a:lnTo>
                <a:lnTo>
                  <a:pt x="5419998" y="975600"/>
                </a:lnTo>
                <a:lnTo>
                  <a:pt x="0" y="9756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8774833" y="3351426"/>
            <a:ext cx="7204916" cy="4067351"/>
          </a:xfrm>
          <a:prstGeom prst="rect">
            <a:avLst/>
          </a:prstGeom>
        </p:spPr>
        <p:txBody>
          <a:bodyPr anchor="t" rtlCol="false" tIns="0" lIns="0" bIns="0" rIns="0">
            <a:spAutoFit/>
          </a:bodyPr>
          <a:lstStyle/>
          <a:p>
            <a:pPr algn="l">
              <a:lnSpc>
                <a:spcPts val="9546"/>
              </a:lnSpc>
            </a:pPr>
            <a:r>
              <a:rPr lang="en-US" sz="9546" spc="-95" b="true">
                <a:solidFill>
                  <a:srgbClr val="FFFFFF"/>
                </a:solidFill>
                <a:latin typeface="Helvetica World Bold"/>
                <a:ea typeface="Helvetica World Bold"/>
                <a:cs typeface="Helvetica World Bold"/>
                <a:sym typeface="Helvetica World Bold"/>
              </a:rPr>
              <a:t>đánh giá hạn chế </a:t>
            </a:r>
          </a:p>
          <a:p>
            <a:pPr algn="l">
              <a:lnSpc>
                <a:spcPts val="9546"/>
              </a:lnSpc>
            </a:pPr>
            <a:r>
              <a:rPr lang="en-US" sz="9546" spc="-95" b="true">
                <a:solidFill>
                  <a:srgbClr val="FFFFFF"/>
                </a:solidFill>
                <a:latin typeface="Helvetica World Bold"/>
                <a:ea typeface="Helvetica World Bold"/>
                <a:cs typeface="Helvetica World Bold"/>
                <a:sym typeface="Helvetica World Bold"/>
              </a:rPr>
              <a:t>kết luận</a:t>
            </a:r>
          </a:p>
        </p:txBody>
      </p:sp>
      <p:sp>
        <p:nvSpPr>
          <p:cNvPr name="Freeform 6" id="6"/>
          <p:cNvSpPr/>
          <p:nvPr/>
        </p:nvSpPr>
        <p:spPr>
          <a:xfrm flipH="false" flipV="false" rot="0">
            <a:off x="2100810" y="975600"/>
            <a:ext cx="5691607" cy="6371202"/>
          </a:xfrm>
          <a:custGeom>
            <a:avLst/>
            <a:gdLst/>
            <a:ahLst/>
            <a:cxnLst/>
            <a:rect r="r" b="b" t="t" l="l"/>
            <a:pathLst>
              <a:path h="6371202" w="5691607">
                <a:moveTo>
                  <a:pt x="0" y="0"/>
                </a:moveTo>
                <a:lnTo>
                  <a:pt x="5691607" y="0"/>
                </a:lnTo>
                <a:lnTo>
                  <a:pt x="5691607" y="6371202"/>
                </a:lnTo>
                <a:lnTo>
                  <a:pt x="0" y="6371202"/>
                </a:lnTo>
                <a:lnTo>
                  <a:pt x="0" y="0"/>
                </a:lnTo>
                <a:close/>
              </a:path>
            </a:pathLst>
          </a:custGeom>
          <a:blipFill>
            <a:blip r:embed="rId7"/>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337330" y="2624225"/>
            <a:ext cx="4874125" cy="6946497"/>
          </a:xfrm>
          <a:custGeom>
            <a:avLst/>
            <a:gdLst/>
            <a:ahLst/>
            <a:cxnLst/>
            <a:rect r="r" b="b" t="t" l="l"/>
            <a:pathLst>
              <a:path h="6946497" w="4874125">
                <a:moveTo>
                  <a:pt x="0" y="0"/>
                </a:moveTo>
                <a:lnTo>
                  <a:pt x="4874126" y="0"/>
                </a:lnTo>
                <a:lnTo>
                  <a:pt x="4874126" y="6946496"/>
                </a:lnTo>
                <a:lnTo>
                  <a:pt x="0" y="6946496"/>
                </a:lnTo>
                <a:lnTo>
                  <a:pt x="0" y="0"/>
                </a:lnTo>
                <a:close/>
              </a:path>
            </a:pathLst>
          </a:custGeom>
          <a:blipFill>
            <a:blip r:embed="rId3"/>
            <a:stretch>
              <a:fillRect l="0" t="0" r="0" b="0"/>
            </a:stretch>
          </a:blipFill>
        </p:spPr>
      </p:sp>
      <p:sp>
        <p:nvSpPr>
          <p:cNvPr name="Freeform 4" id="4"/>
          <p:cNvSpPr/>
          <p:nvPr/>
        </p:nvSpPr>
        <p:spPr>
          <a:xfrm flipH="false" flipV="false" rot="0">
            <a:off x="15979748" y="8241188"/>
            <a:ext cx="4091625" cy="4091625"/>
          </a:xfrm>
          <a:custGeom>
            <a:avLst/>
            <a:gdLst/>
            <a:ahLst/>
            <a:cxnLst/>
            <a:rect r="r" b="b" t="t" l="l"/>
            <a:pathLst>
              <a:path h="4091625" w="4091625">
                <a:moveTo>
                  <a:pt x="0" y="0"/>
                </a:moveTo>
                <a:lnTo>
                  <a:pt x="4091625" y="0"/>
                </a:lnTo>
                <a:lnTo>
                  <a:pt x="4091625" y="4091624"/>
                </a:lnTo>
                <a:lnTo>
                  <a:pt x="0" y="40916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1162" y="0"/>
            <a:ext cx="5419997" cy="975600"/>
          </a:xfrm>
          <a:custGeom>
            <a:avLst/>
            <a:gdLst/>
            <a:ahLst/>
            <a:cxnLst/>
            <a:rect r="r" b="b" t="t" l="l"/>
            <a:pathLst>
              <a:path h="975600" w="5419997">
                <a:moveTo>
                  <a:pt x="0" y="0"/>
                </a:moveTo>
                <a:lnTo>
                  <a:pt x="5419998" y="0"/>
                </a:lnTo>
                <a:lnTo>
                  <a:pt x="5419998" y="975600"/>
                </a:lnTo>
                <a:lnTo>
                  <a:pt x="0" y="9756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028700" y="2767100"/>
            <a:ext cx="6536289" cy="1176658"/>
          </a:xfrm>
          <a:prstGeom prst="rect">
            <a:avLst/>
          </a:prstGeom>
        </p:spPr>
        <p:txBody>
          <a:bodyPr anchor="t" rtlCol="false" tIns="0" lIns="0" bIns="0" rIns="0">
            <a:spAutoFit/>
          </a:bodyPr>
          <a:lstStyle/>
          <a:p>
            <a:pPr algn="l">
              <a:lnSpc>
                <a:spcPts val="8000"/>
              </a:lnSpc>
            </a:pPr>
            <a:r>
              <a:rPr lang="en-US" sz="8000" spc="-80" b="true">
                <a:solidFill>
                  <a:srgbClr val="FFFFFF"/>
                </a:solidFill>
                <a:latin typeface="Helvetica World Bold"/>
                <a:ea typeface="Helvetica World Bold"/>
                <a:cs typeface="Helvetica World Bold"/>
                <a:sym typeface="Helvetica World Bold"/>
              </a:rPr>
              <a:t>kết luận</a:t>
            </a:r>
          </a:p>
        </p:txBody>
      </p:sp>
      <p:sp>
        <p:nvSpPr>
          <p:cNvPr name="TextBox 7" id="7"/>
          <p:cNvSpPr txBox="true"/>
          <p:nvPr/>
        </p:nvSpPr>
        <p:spPr>
          <a:xfrm rot="0">
            <a:off x="11750989" y="2720641"/>
            <a:ext cx="6086448" cy="1223116"/>
          </a:xfrm>
          <a:prstGeom prst="rect">
            <a:avLst/>
          </a:prstGeom>
        </p:spPr>
        <p:txBody>
          <a:bodyPr anchor="t" rtlCol="false" tIns="0" lIns="0" bIns="0" rIns="0">
            <a:spAutoFit/>
          </a:bodyPr>
          <a:lstStyle/>
          <a:p>
            <a:pPr algn="l">
              <a:lnSpc>
                <a:spcPts val="3252"/>
              </a:lnSpc>
            </a:pPr>
            <a:r>
              <a:rPr lang="en-US" sz="2168">
                <a:solidFill>
                  <a:srgbClr val="FFFFFF"/>
                </a:solidFill>
                <a:latin typeface="Montserrat"/>
                <a:ea typeface="Montserrat"/>
                <a:cs typeface="Montserrat"/>
                <a:sym typeface="Montserrat"/>
              </a:rPr>
              <a:t>AI phân tích nhanh và dự báo chính xác có rủi do môi trường phát hiện sớm các rủi do ngập lụt thời tiết cực đoan </a:t>
            </a:r>
          </a:p>
        </p:txBody>
      </p:sp>
      <p:sp>
        <p:nvSpPr>
          <p:cNvPr name="TextBox 8" id="8"/>
          <p:cNvSpPr txBox="true"/>
          <p:nvPr/>
        </p:nvSpPr>
        <p:spPr>
          <a:xfrm rot="0">
            <a:off x="12168882" y="867146"/>
            <a:ext cx="5250661" cy="1139188"/>
          </a:xfrm>
          <a:prstGeom prst="rect">
            <a:avLst/>
          </a:prstGeom>
        </p:spPr>
        <p:txBody>
          <a:bodyPr anchor="t" rtlCol="false" tIns="0" lIns="0" bIns="0" rIns="0">
            <a:spAutoFit/>
          </a:bodyPr>
          <a:lstStyle/>
          <a:p>
            <a:pPr algn="l">
              <a:lnSpc>
                <a:spcPts val="8879"/>
              </a:lnSpc>
            </a:pPr>
            <a:r>
              <a:rPr lang="en-US" sz="7999" b="true">
                <a:solidFill>
                  <a:srgbClr val="FFFFFF"/>
                </a:solidFill>
                <a:latin typeface="Montserrat Bold"/>
                <a:ea typeface="Montserrat Bold"/>
                <a:cs typeface="Montserrat Bold"/>
                <a:sym typeface="Montserrat Bold"/>
              </a:rPr>
              <a:t>đánh giá</a:t>
            </a:r>
          </a:p>
        </p:txBody>
      </p:sp>
      <p:sp>
        <p:nvSpPr>
          <p:cNvPr name="TextBox 9" id="9"/>
          <p:cNvSpPr txBox="true"/>
          <p:nvPr/>
        </p:nvSpPr>
        <p:spPr>
          <a:xfrm rot="0">
            <a:off x="12578903" y="6214647"/>
            <a:ext cx="4003477" cy="1368424"/>
          </a:xfrm>
          <a:prstGeom prst="rect">
            <a:avLst/>
          </a:prstGeom>
        </p:spPr>
        <p:txBody>
          <a:bodyPr anchor="t" rtlCol="false" tIns="0" lIns="0" bIns="0" rIns="0">
            <a:spAutoFit/>
          </a:bodyPr>
          <a:lstStyle/>
          <a:p>
            <a:pPr algn="ctr">
              <a:lnSpc>
                <a:spcPts val="11200"/>
              </a:lnSpc>
            </a:pPr>
            <a:r>
              <a:rPr lang="en-US" sz="8000" b="true">
                <a:solidFill>
                  <a:srgbClr val="FFFFFF"/>
                </a:solidFill>
                <a:latin typeface="Noto Sans Bold"/>
                <a:ea typeface="Noto Sans Bold"/>
                <a:cs typeface="Noto Sans Bold"/>
                <a:sym typeface="Noto Sans Bold"/>
              </a:rPr>
              <a:t>hạn chế</a:t>
            </a:r>
          </a:p>
        </p:txBody>
      </p:sp>
      <p:sp>
        <p:nvSpPr>
          <p:cNvPr name="TextBox 10" id="10"/>
          <p:cNvSpPr txBox="true"/>
          <p:nvPr/>
        </p:nvSpPr>
        <p:spPr>
          <a:xfrm rot="0">
            <a:off x="11939113" y="7958065"/>
            <a:ext cx="5710199" cy="1125982"/>
          </a:xfrm>
          <a:prstGeom prst="rect">
            <a:avLst/>
          </a:prstGeom>
        </p:spPr>
        <p:txBody>
          <a:bodyPr anchor="t" rtlCol="false" tIns="0" lIns="0" bIns="0" rIns="0">
            <a:spAutoFit/>
          </a:bodyPr>
          <a:lstStyle/>
          <a:p>
            <a:pPr algn="ctr">
              <a:lnSpc>
                <a:spcPts val="3037"/>
              </a:lnSpc>
            </a:pPr>
            <a:r>
              <a:rPr lang="en-US" sz="2169">
                <a:solidFill>
                  <a:srgbClr val="FFFFFF"/>
                </a:solidFill>
                <a:latin typeface="Noto Sans"/>
                <a:ea typeface="Noto Sans"/>
                <a:cs typeface="Noto Sans"/>
                <a:sym typeface="Noto Sans"/>
              </a:rPr>
              <a:t>dữ liệu cảnh báo có thể  thiếu hoặc nhiễu dẫn đến mô hình dự đoán sai sự kiện thời tiết quá bất thường khiến AI khó dự đoán</a:t>
            </a:r>
          </a:p>
        </p:txBody>
      </p:sp>
      <p:sp>
        <p:nvSpPr>
          <p:cNvPr name="TextBox 11" id="11"/>
          <p:cNvSpPr txBox="true"/>
          <p:nvPr/>
        </p:nvSpPr>
        <p:spPr>
          <a:xfrm rot="0">
            <a:off x="436267" y="5105400"/>
            <a:ext cx="5361530" cy="1504527"/>
          </a:xfrm>
          <a:prstGeom prst="rect">
            <a:avLst/>
          </a:prstGeom>
        </p:spPr>
        <p:txBody>
          <a:bodyPr anchor="t" rtlCol="false" tIns="0" lIns="0" bIns="0" rIns="0">
            <a:spAutoFit/>
          </a:bodyPr>
          <a:lstStyle/>
          <a:p>
            <a:pPr algn="ctr">
              <a:lnSpc>
                <a:spcPts val="3016"/>
              </a:lnSpc>
            </a:pPr>
            <a:r>
              <a:rPr lang="en-US" sz="2154">
                <a:solidFill>
                  <a:srgbClr val="FFFFFF"/>
                </a:solidFill>
                <a:latin typeface="Noto Sans"/>
                <a:ea typeface="Noto Sans"/>
                <a:cs typeface="Noto Sans"/>
                <a:sym typeface="Noto Sans"/>
              </a:rPr>
              <a:t>AI là giải p</a:t>
            </a:r>
            <a:r>
              <a:rPr lang="en-US" sz="2154">
                <a:solidFill>
                  <a:srgbClr val="FFFFFF"/>
                </a:solidFill>
                <a:latin typeface="Noto Sans"/>
                <a:ea typeface="Noto Sans"/>
                <a:cs typeface="Noto Sans"/>
                <a:sym typeface="Noto Sans"/>
              </a:rPr>
              <a:t>háp mạnh mẽ để giám sát môi trường và cảnh báo sớm khi dữ liệu đầy đủ mô hình được tôi ưu thì độ chính xác sẽ tăng đáng kể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68" r="0" b="-18720"/>
            </a:stretch>
          </a:blipFill>
        </p:spPr>
      </p:sp>
      <p:sp>
        <p:nvSpPr>
          <p:cNvPr name="Freeform 3" id="3"/>
          <p:cNvSpPr/>
          <p:nvPr/>
        </p:nvSpPr>
        <p:spPr>
          <a:xfrm flipH="false" flipV="false" rot="0">
            <a:off x="14700197" y="1028700"/>
            <a:ext cx="2559103" cy="790996"/>
          </a:xfrm>
          <a:custGeom>
            <a:avLst/>
            <a:gdLst/>
            <a:ahLst/>
            <a:cxnLst/>
            <a:rect r="r" b="b" t="t" l="l"/>
            <a:pathLst>
              <a:path h="790996" w="2559103">
                <a:moveTo>
                  <a:pt x="0" y="0"/>
                </a:moveTo>
                <a:lnTo>
                  <a:pt x="2559103" y="0"/>
                </a:lnTo>
                <a:lnTo>
                  <a:pt x="2559103" y="790996"/>
                </a:lnTo>
                <a:lnTo>
                  <a:pt x="0" y="7909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045812" y="8077686"/>
            <a:ext cx="4091625" cy="4091625"/>
          </a:xfrm>
          <a:custGeom>
            <a:avLst/>
            <a:gdLst/>
            <a:ahLst/>
            <a:cxnLst/>
            <a:rect r="r" b="b" t="t" l="l"/>
            <a:pathLst>
              <a:path h="4091625" w="4091625">
                <a:moveTo>
                  <a:pt x="0" y="0"/>
                </a:moveTo>
                <a:lnTo>
                  <a:pt x="4091624" y="0"/>
                </a:lnTo>
                <a:lnTo>
                  <a:pt x="4091624" y="4091625"/>
                </a:lnTo>
                <a:lnTo>
                  <a:pt x="0" y="40916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001162" y="0"/>
            <a:ext cx="5419997" cy="975600"/>
          </a:xfrm>
          <a:custGeom>
            <a:avLst/>
            <a:gdLst/>
            <a:ahLst/>
            <a:cxnLst/>
            <a:rect r="r" b="b" t="t" l="l"/>
            <a:pathLst>
              <a:path h="975600" w="5419997">
                <a:moveTo>
                  <a:pt x="0" y="0"/>
                </a:moveTo>
                <a:lnTo>
                  <a:pt x="5419998" y="0"/>
                </a:lnTo>
                <a:lnTo>
                  <a:pt x="5419998" y="975600"/>
                </a:lnTo>
                <a:lnTo>
                  <a:pt x="0" y="9756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5630633" y="771846"/>
            <a:ext cx="7026734" cy="2171899"/>
          </a:xfrm>
          <a:custGeom>
            <a:avLst/>
            <a:gdLst/>
            <a:ahLst/>
            <a:cxnLst/>
            <a:rect r="r" b="b" t="t" l="l"/>
            <a:pathLst>
              <a:path h="2171899" w="7026734">
                <a:moveTo>
                  <a:pt x="0" y="0"/>
                </a:moveTo>
                <a:lnTo>
                  <a:pt x="7026734" y="0"/>
                </a:lnTo>
                <a:lnTo>
                  <a:pt x="7026734" y="2171899"/>
                </a:lnTo>
                <a:lnTo>
                  <a:pt x="0" y="217189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6873625" y="3063806"/>
            <a:ext cx="4540751" cy="4657180"/>
          </a:xfrm>
          <a:custGeom>
            <a:avLst/>
            <a:gdLst/>
            <a:ahLst/>
            <a:cxnLst/>
            <a:rect r="r" b="b" t="t" l="l"/>
            <a:pathLst>
              <a:path h="4657180" w="4540751">
                <a:moveTo>
                  <a:pt x="0" y="0"/>
                </a:moveTo>
                <a:lnTo>
                  <a:pt x="4540750" y="0"/>
                </a:lnTo>
                <a:lnTo>
                  <a:pt x="4540750" y="4657181"/>
                </a:lnTo>
                <a:lnTo>
                  <a:pt x="0" y="4657181"/>
                </a:lnTo>
                <a:lnTo>
                  <a:pt x="0" y="0"/>
                </a:lnTo>
                <a:close/>
              </a:path>
            </a:pathLst>
          </a:custGeom>
          <a:blipFill>
            <a:blip r:embed="rId11"/>
            <a:stretch>
              <a:fillRect l="0" t="0" r="0" b="0"/>
            </a:stretch>
          </a:blipFill>
        </p:spPr>
      </p:sp>
      <p:sp>
        <p:nvSpPr>
          <p:cNvPr name="Freeform 8" id="8"/>
          <p:cNvSpPr/>
          <p:nvPr/>
        </p:nvSpPr>
        <p:spPr>
          <a:xfrm flipH="true" flipV="false" rot="0">
            <a:off x="15979748" y="8713922"/>
            <a:ext cx="2576939" cy="544378"/>
          </a:xfrm>
          <a:custGeom>
            <a:avLst/>
            <a:gdLst/>
            <a:ahLst/>
            <a:cxnLst/>
            <a:rect r="r" b="b" t="t" l="l"/>
            <a:pathLst>
              <a:path h="544378" w="2576939">
                <a:moveTo>
                  <a:pt x="2576940" y="0"/>
                </a:moveTo>
                <a:lnTo>
                  <a:pt x="0" y="0"/>
                </a:lnTo>
                <a:lnTo>
                  <a:pt x="0" y="544378"/>
                </a:lnTo>
                <a:lnTo>
                  <a:pt x="2576940" y="544378"/>
                </a:lnTo>
                <a:lnTo>
                  <a:pt x="257694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9" id="9"/>
          <p:cNvSpPr txBox="true"/>
          <p:nvPr/>
        </p:nvSpPr>
        <p:spPr>
          <a:xfrm rot="0">
            <a:off x="14700197" y="1235302"/>
            <a:ext cx="2559103" cy="339692"/>
          </a:xfrm>
          <a:prstGeom prst="rect">
            <a:avLst/>
          </a:prstGeom>
        </p:spPr>
        <p:txBody>
          <a:bodyPr anchor="t" rtlCol="false" tIns="0" lIns="0" bIns="0" rIns="0">
            <a:spAutoFit/>
          </a:bodyPr>
          <a:lstStyle/>
          <a:p>
            <a:pPr algn="ctr">
              <a:lnSpc>
                <a:spcPts val="2800"/>
              </a:lnSpc>
              <a:spcBef>
                <a:spcPct val="0"/>
              </a:spcBef>
            </a:pPr>
            <a:r>
              <a:rPr lang="en-US" sz="2000" spc="102">
                <a:solidFill>
                  <a:srgbClr val="FFFFFF"/>
                </a:solidFill>
                <a:latin typeface="Helvetica World"/>
                <a:ea typeface="Helvetica World"/>
                <a:cs typeface="Helvetica World"/>
                <a:sym typeface="Helvetica World"/>
              </a:rPr>
              <a:t>Page 09</a:t>
            </a:r>
          </a:p>
        </p:txBody>
      </p:sp>
      <p:sp>
        <p:nvSpPr>
          <p:cNvPr name="TextBox 10" id="10"/>
          <p:cNvSpPr txBox="true"/>
          <p:nvPr/>
        </p:nvSpPr>
        <p:spPr>
          <a:xfrm rot="0">
            <a:off x="5630633" y="1320211"/>
            <a:ext cx="7026734" cy="1246578"/>
          </a:xfrm>
          <a:prstGeom prst="rect">
            <a:avLst/>
          </a:prstGeom>
        </p:spPr>
        <p:txBody>
          <a:bodyPr anchor="t" rtlCol="false" tIns="0" lIns="0" bIns="0" rIns="0">
            <a:spAutoFit/>
          </a:bodyPr>
          <a:lstStyle/>
          <a:p>
            <a:pPr algn="ctr">
              <a:lnSpc>
                <a:spcPts val="8499"/>
              </a:lnSpc>
            </a:pPr>
            <a:r>
              <a:rPr lang="en-US" b="true" sz="8499" spc="-84">
                <a:solidFill>
                  <a:srgbClr val="FFFFFF"/>
                </a:solidFill>
                <a:latin typeface="Helvetica World Bold"/>
                <a:ea typeface="Helvetica World Bold"/>
                <a:cs typeface="Helvetica World Bold"/>
                <a:sym typeface="Helvetica World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597" t="0" r="-15597" b="0"/>
            </a:stretch>
          </a:blipFill>
        </p:spPr>
      </p:sp>
      <p:sp>
        <p:nvSpPr>
          <p:cNvPr name="Freeform 3" id="3"/>
          <p:cNvSpPr/>
          <p:nvPr/>
        </p:nvSpPr>
        <p:spPr>
          <a:xfrm flipH="false" flipV="false" rot="0">
            <a:off x="14700197" y="1028700"/>
            <a:ext cx="2559103" cy="790996"/>
          </a:xfrm>
          <a:custGeom>
            <a:avLst/>
            <a:gdLst/>
            <a:ahLst/>
            <a:cxnLst/>
            <a:rect r="r" b="b" t="t" l="l"/>
            <a:pathLst>
              <a:path h="790996" w="2559103">
                <a:moveTo>
                  <a:pt x="0" y="0"/>
                </a:moveTo>
                <a:lnTo>
                  <a:pt x="2559103" y="0"/>
                </a:lnTo>
                <a:lnTo>
                  <a:pt x="2559103" y="790996"/>
                </a:lnTo>
                <a:lnTo>
                  <a:pt x="0" y="7909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979748" y="8241188"/>
            <a:ext cx="4091625" cy="4091625"/>
          </a:xfrm>
          <a:custGeom>
            <a:avLst/>
            <a:gdLst/>
            <a:ahLst/>
            <a:cxnLst/>
            <a:rect r="r" b="b" t="t" l="l"/>
            <a:pathLst>
              <a:path h="4091625" w="4091625">
                <a:moveTo>
                  <a:pt x="0" y="0"/>
                </a:moveTo>
                <a:lnTo>
                  <a:pt x="4091625" y="0"/>
                </a:lnTo>
                <a:lnTo>
                  <a:pt x="4091625" y="4091624"/>
                </a:lnTo>
                <a:lnTo>
                  <a:pt x="0" y="40916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001162" y="0"/>
            <a:ext cx="5419997" cy="975600"/>
          </a:xfrm>
          <a:custGeom>
            <a:avLst/>
            <a:gdLst/>
            <a:ahLst/>
            <a:cxnLst/>
            <a:rect r="r" b="b" t="t" l="l"/>
            <a:pathLst>
              <a:path h="975600" w="5419997">
                <a:moveTo>
                  <a:pt x="0" y="0"/>
                </a:moveTo>
                <a:lnTo>
                  <a:pt x="5419998" y="0"/>
                </a:lnTo>
                <a:lnTo>
                  <a:pt x="5419998" y="975600"/>
                </a:lnTo>
                <a:lnTo>
                  <a:pt x="0" y="9756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2794742" y="2302221"/>
            <a:ext cx="4464558" cy="8229600"/>
          </a:xfrm>
          <a:custGeom>
            <a:avLst/>
            <a:gdLst/>
            <a:ahLst/>
            <a:cxnLst/>
            <a:rect r="r" b="b" t="t" l="l"/>
            <a:pathLst>
              <a:path h="8229600" w="4464558">
                <a:moveTo>
                  <a:pt x="0" y="0"/>
                </a:moveTo>
                <a:lnTo>
                  <a:pt x="4464558" y="0"/>
                </a:lnTo>
                <a:lnTo>
                  <a:pt x="4464558" y="8229600"/>
                </a:lnTo>
                <a:lnTo>
                  <a:pt x="0" y="8229600"/>
                </a:lnTo>
                <a:lnTo>
                  <a:pt x="0" y="0"/>
                </a:lnTo>
                <a:close/>
              </a:path>
            </a:pathLst>
          </a:custGeom>
          <a:blipFill>
            <a:blip r:embed="rId9"/>
            <a:stretch>
              <a:fillRect l="0" t="0" r="0" b="0"/>
            </a:stretch>
          </a:blipFill>
        </p:spPr>
      </p:sp>
      <p:sp>
        <p:nvSpPr>
          <p:cNvPr name="TextBox 7" id="7"/>
          <p:cNvSpPr txBox="true"/>
          <p:nvPr/>
        </p:nvSpPr>
        <p:spPr>
          <a:xfrm rot="0">
            <a:off x="14700197" y="1235302"/>
            <a:ext cx="2559103" cy="339692"/>
          </a:xfrm>
          <a:prstGeom prst="rect">
            <a:avLst/>
          </a:prstGeom>
        </p:spPr>
        <p:txBody>
          <a:bodyPr anchor="t" rtlCol="false" tIns="0" lIns="0" bIns="0" rIns="0">
            <a:spAutoFit/>
          </a:bodyPr>
          <a:lstStyle/>
          <a:p>
            <a:pPr algn="ctr">
              <a:lnSpc>
                <a:spcPts val="2800"/>
              </a:lnSpc>
              <a:spcBef>
                <a:spcPct val="0"/>
              </a:spcBef>
            </a:pPr>
            <a:r>
              <a:rPr lang="en-US" sz="2000" spc="102">
                <a:solidFill>
                  <a:srgbClr val="FFFFFF"/>
                </a:solidFill>
                <a:latin typeface="Helvetica World"/>
                <a:ea typeface="Helvetica World"/>
                <a:cs typeface="Helvetica World"/>
                <a:sym typeface="Helvetica World"/>
              </a:rPr>
              <a:t>Page 01</a:t>
            </a:r>
          </a:p>
        </p:txBody>
      </p:sp>
      <p:sp>
        <p:nvSpPr>
          <p:cNvPr name="TextBox 8" id="8"/>
          <p:cNvSpPr txBox="true"/>
          <p:nvPr/>
        </p:nvSpPr>
        <p:spPr>
          <a:xfrm rot="0">
            <a:off x="2420375" y="2947916"/>
            <a:ext cx="5685841" cy="496168"/>
          </a:xfrm>
          <a:prstGeom prst="rect">
            <a:avLst/>
          </a:prstGeom>
        </p:spPr>
        <p:txBody>
          <a:bodyPr anchor="t" rtlCol="false" tIns="0" lIns="0" bIns="0" rIns="0">
            <a:spAutoFit/>
          </a:bodyPr>
          <a:lstStyle/>
          <a:p>
            <a:pPr algn="l">
              <a:lnSpc>
                <a:spcPts val="3784"/>
              </a:lnSpc>
            </a:pPr>
            <a:r>
              <a:rPr lang="en-US" sz="3784" spc="-37">
                <a:solidFill>
                  <a:srgbClr val="FFFFFF"/>
                </a:solidFill>
                <a:latin typeface="Helvetica World"/>
                <a:ea typeface="Helvetica World"/>
                <a:cs typeface="Helvetica World"/>
                <a:sym typeface="Helvetica World"/>
              </a:rPr>
              <a:t>Lý do chọn đề tài.</a:t>
            </a:r>
          </a:p>
        </p:txBody>
      </p:sp>
      <p:grpSp>
        <p:nvGrpSpPr>
          <p:cNvPr name="Group 9" id="9"/>
          <p:cNvGrpSpPr/>
          <p:nvPr/>
        </p:nvGrpSpPr>
        <p:grpSpPr>
          <a:xfrm rot="0">
            <a:off x="0" y="4742886"/>
            <a:ext cx="6248538" cy="3825285"/>
            <a:chOff x="0" y="0"/>
            <a:chExt cx="1645705" cy="1007483"/>
          </a:xfrm>
        </p:grpSpPr>
        <p:sp>
          <p:nvSpPr>
            <p:cNvPr name="Freeform 10" id="10"/>
            <p:cNvSpPr/>
            <p:nvPr/>
          </p:nvSpPr>
          <p:spPr>
            <a:xfrm flipH="false" flipV="false" rot="0">
              <a:off x="0" y="0"/>
              <a:ext cx="1645706" cy="1007482"/>
            </a:xfrm>
            <a:custGeom>
              <a:avLst/>
              <a:gdLst/>
              <a:ahLst/>
              <a:cxnLst/>
              <a:rect r="r" b="b" t="t" l="l"/>
              <a:pathLst>
                <a:path h="1007482" w="1645706">
                  <a:moveTo>
                    <a:pt x="0" y="0"/>
                  </a:moveTo>
                  <a:lnTo>
                    <a:pt x="1645706" y="0"/>
                  </a:lnTo>
                  <a:lnTo>
                    <a:pt x="1645706" y="1007482"/>
                  </a:lnTo>
                  <a:lnTo>
                    <a:pt x="0" y="1007482"/>
                  </a:lnTo>
                  <a:close/>
                </a:path>
              </a:pathLst>
            </a:custGeom>
            <a:solidFill>
              <a:srgbClr val="0B4F9D">
                <a:alpha val="50980"/>
              </a:srgbClr>
            </a:solidFill>
          </p:spPr>
        </p:sp>
        <p:sp>
          <p:nvSpPr>
            <p:cNvPr name="TextBox 11" id="11"/>
            <p:cNvSpPr txBox="true"/>
            <p:nvPr/>
          </p:nvSpPr>
          <p:spPr>
            <a:xfrm>
              <a:off x="0" y="-38100"/>
              <a:ext cx="1645705" cy="1045583"/>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501384" y="5930899"/>
            <a:ext cx="5408842" cy="2310288"/>
          </a:xfrm>
          <a:prstGeom prst="rect">
            <a:avLst/>
          </a:prstGeom>
        </p:spPr>
        <p:txBody>
          <a:bodyPr anchor="t" rtlCol="false" tIns="0" lIns="0" bIns="0" rIns="0">
            <a:spAutoFit/>
          </a:bodyPr>
          <a:lstStyle/>
          <a:p>
            <a:pPr algn="l">
              <a:lnSpc>
                <a:spcPts val="2609"/>
              </a:lnSpc>
            </a:pPr>
            <a:r>
              <a:rPr lang="en-US" sz="1739">
                <a:solidFill>
                  <a:srgbClr val="FFFFFF"/>
                </a:solidFill>
                <a:latin typeface="Montserrat"/>
                <a:ea typeface="Montserrat"/>
                <a:cs typeface="Montserrat"/>
                <a:sym typeface="Montserrat"/>
              </a:rPr>
              <a:t>Phân tích dữ liệu môi trường giúp thu thập, xử lý và đánh giá các yếu tố như thời tiết, chất lượng không khí hay thiên tai để hiểu rõ xu hướng và biến động. Từ đó, hệ thống cảnh báo rủi ro đưa ra dự báo sớm, hỗ trợ chính quyền và cộng đồng ứng phó kịp thời, giảm thiểu thiệt hại về người và tài sản.</a:t>
            </a:r>
          </a:p>
        </p:txBody>
      </p:sp>
      <p:sp>
        <p:nvSpPr>
          <p:cNvPr name="TextBox 13" id="13"/>
          <p:cNvSpPr txBox="true"/>
          <p:nvPr/>
        </p:nvSpPr>
        <p:spPr>
          <a:xfrm rot="0">
            <a:off x="2241730" y="5392762"/>
            <a:ext cx="4354211" cy="320675"/>
          </a:xfrm>
          <a:prstGeom prst="rect">
            <a:avLst/>
          </a:prstGeom>
        </p:spPr>
        <p:txBody>
          <a:bodyPr anchor="t" rtlCol="false" tIns="0" lIns="0" bIns="0" rIns="0">
            <a:spAutoFit/>
          </a:bodyPr>
          <a:lstStyle/>
          <a:p>
            <a:pPr algn="l">
              <a:lnSpc>
                <a:spcPts val="2499"/>
              </a:lnSpc>
            </a:pPr>
            <a:r>
              <a:rPr lang="en-US" sz="2499" b="true">
                <a:solidFill>
                  <a:srgbClr val="FFFFFF"/>
                </a:solidFill>
                <a:latin typeface="Montserrat Bold"/>
                <a:ea typeface="Montserrat Bold"/>
                <a:cs typeface="Montserrat Bold"/>
                <a:sym typeface="Montserrat Bold"/>
              </a:rPr>
              <a:t>Vai trò</a:t>
            </a:r>
          </a:p>
        </p:txBody>
      </p:sp>
      <p:sp>
        <p:nvSpPr>
          <p:cNvPr name="TextBox 14" id="14"/>
          <p:cNvSpPr txBox="true"/>
          <p:nvPr/>
        </p:nvSpPr>
        <p:spPr>
          <a:xfrm rot="0">
            <a:off x="6507487" y="6598379"/>
            <a:ext cx="5915863" cy="2647949"/>
          </a:xfrm>
          <a:prstGeom prst="rect">
            <a:avLst/>
          </a:prstGeom>
        </p:spPr>
        <p:txBody>
          <a:bodyPr anchor="t" rtlCol="false" tIns="0" lIns="0" bIns="0" rIns="0">
            <a:spAutoFit/>
          </a:bodyPr>
          <a:lstStyle/>
          <a:p>
            <a:pPr algn="l">
              <a:lnSpc>
                <a:spcPts val="3000"/>
              </a:lnSpc>
            </a:pPr>
            <a:r>
              <a:rPr lang="en-US" sz="2000">
                <a:solidFill>
                  <a:srgbClr val="FFFFFF"/>
                </a:solidFill>
                <a:latin typeface="Montserrat"/>
                <a:ea typeface="Montserrat"/>
                <a:cs typeface="Montserrat"/>
                <a:sym typeface="Montserrat"/>
              </a:rPr>
              <a:t>Mục tiêu của bài thuyết trình là giúp người nghe hiểu cách dữ liệu môi trường được thu thập và phân tích để nhận diện các nguy cơ tiềm ẩn. Đồng thời trình bày vai trò của hệ thống cảnh báo rủi ro trong việc dự báo sớm và hỗ trợ ra quyết định, nhằm giảm thiểu thiệt hại và bảo vệ cộng đồng.</a:t>
            </a:r>
          </a:p>
        </p:txBody>
      </p:sp>
      <p:sp>
        <p:nvSpPr>
          <p:cNvPr name="TextBox 15" id="15"/>
          <p:cNvSpPr txBox="true"/>
          <p:nvPr/>
        </p:nvSpPr>
        <p:spPr>
          <a:xfrm rot="0">
            <a:off x="7344535" y="5856287"/>
            <a:ext cx="4354211" cy="320675"/>
          </a:xfrm>
          <a:prstGeom prst="rect">
            <a:avLst/>
          </a:prstGeom>
        </p:spPr>
        <p:txBody>
          <a:bodyPr anchor="t" rtlCol="false" tIns="0" lIns="0" bIns="0" rIns="0">
            <a:spAutoFit/>
          </a:bodyPr>
          <a:lstStyle/>
          <a:p>
            <a:pPr algn="l">
              <a:lnSpc>
                <a:spcPts val="2499"/>
              </a:lnSpc>
            </a:pPr>
            <a:r>
              <a:rPr lang="en-US" sz="2499" b="true">
                <a:solidFill>
                  <a:srgbClr val="FFFFFF"/>
                </a:solidFill>
                <a:latin typeface="Montserrat Bold"/>
                <a:ea typeface="Montserrat Bold"/>
                <a:cs typeface="Montserrat Bold"/>
                <a:sym typeface="Montserrat Bold"/>
              </a:rPr>
              <a:t>Mục tiêu</a:t>
            </a:r>
          </a:p>
        </p:txBody>
      </p:sp>
      <p:sp>
        <p:nvSpPr>
          <p:cNvPr name="TextBox 16" id="16"/>
          <p:cNvSpPr txBox="true"/>
          <p:nvPr/>
        </p:nvSpPr>
        <p:spPr>
          <a:xfrm rot="0">
            <a:off x="1209309" y="3653634"/>
            <a:ext cx="7237923" cy="613002"/>
          </a:xfrm>
          <a:prstGeom prst="rect">
            <a:avLst/>
          </a:prstGeom>
        </p:spPr>
        <p:txBody>
          <a:bodyPr anchor="t" rtlCol="false" tIns="0" lIns="0" bIns="0" rIns="0">
            <a:spAutoFit/>
          </a:bodyPr>
          <a:lstStyle/>
          <a:p>
            <a:pPr algn="ctr">
              <a:lnSpc>
                <a:spcPts val="5062"/>
              </a:lnSpc>
              <a:spcBef>
                <a:spcPct val="0"/>
              </a:spcBef>
            </a:pPr>
            <a:r>
              <a:rPr lang="en-US" sz="3616" spc="184">
                <a:solidFill>
                  <a:srgbClr val="FFFFFF"/>
                </a:solidFill>
                <a:latin typeface="Helvetica World"/>
                <a:ea typeface="Helvetica World"/>
                <a:cs typeface="Helvetica World"/>
                <a:sym typeface="Helvetica World"/>
              </a:rPr>
              <a:t>Thực trạng môi trường hiện nay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2434786" y="203765"/>
            <a:ext cx="5273078" cy="7475125"/>
          </a:xfrm>
          <a:custGeom>
            <a:avLst/>
            <a:gdLst/>
            <a:ahLst/>
            <a:cxnLst/>
            <a:rect r="r" b="b" t="t" l="l"/>
            <a:pathLst>
              <a:path h="7475125" w="5273078">
                <a:moveTo>
                  <a:pt x="0" y="0"/>
                </a:moveTo>
                <a:lnTo>
                  <a:pt x="5273078" y="0"/>
                </a:lnTo>
                <a:lnTo>
                  <a:pt x="5273078" y="7475125"/>
                </a:lnTo>
                <a:lnTo>
                  <a:pt x="0" y="7475125"/>
                </a:lnTo>
                <a:lnTo>
                  <a:pt x="0" y="0"/>
                </a:lnTo>
                <a:close/>
              </a:path>
            </a:pathLst>
          </a:custGeom>
          <a:blipFill>
            <a:blip r:embed="rId3"/>
            <a:stretch>
              <a:fillRect l="0" t="0" r="0" b="0"/>
            </a:stretch>
          </a:blipFill>
        </p:spPr>
      </p:sp>
      <p:sp>
        <p:nvSpPr>
          <p:cNvPr name="Freeform 4" id="4"/>
          <p:cNvSpPr/>
          <p:nvPr/>
        </p:nvSpPr>
        <p:spPr>
          <a:xfrm flipH="false" flipV="false" rot="0">
            <a:off x="1028700" y="1183781"/>
            <a:ext cx="2559103" cy="790996"/>
          </a:xfrm>
          <a:custGeom>
            <a:avLst/>
            <a:gdLst/>
            <a:ahLst/>
            <a:cxnLst/>
            <a:rect r="r" b="b" t="t" l="l"/>
            <a:pathLst>
              <a:path h="790996" w="2559103">
                <a:moveTo>
                  <a:pt x="0" y="0"/>
                </a:moveTo>
                <a:lnTo>
                  <a:pt x="2559103" y="0"/>
                </a:lnTo>
                <a:lnTo>
                  <a:pt x="2559103" y="790996"/>
                </a:lnTo>
                <a:lnTo>
                  <a:pt x="0" y="7909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979748" y="7917378"/>
            <a:ext cx="4091625" cy="4091625"/>
          </a:xfrm>
          <a:custGeom>
            <a:avLst/>
            <a:gdLst/>
            <a:ahLst/>
            <a:cxnLst/>
            <a:rect r="r" b="b" t="t" l="l"/>
            <a:pathLst>
              <a:path h="4091625" w="4091625">
                <a:moveTo>
                  <a:pt x="0" y="0"/>
                </a:moveTo>
                <a:lnTo>
                  <a:pt x="4091625" y="0"/>
                </a:lnTo>
                <a:lnTo>
                  <a:pt x="4091625" y="4091625"/>
                </a:lnTo>
                <a:lnTo>
                  <a:pt x="0" y="40916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001162" y="0"/>
            <a:ext cx="5419997" cy="975600"/>
          </a:xfrm>
          <a:custGeom>
            <a:avLst/>
            <a:gdLst/>
            <a:ahLst/>
            <a:cxnLst/>
            <a:rect r="r" b="b" t="t" l="l"/>
            <a:pathLst>
              <a:path h="975600" w="5419997">
                <a:moveTo>
                  <a:pt x="0" y="0"/>
                </a:moveTo>
                <a:lnTo>
                  <a:pt x="5419998" y="0"/>
                </a:lnTo>
                <a:lnTo>
                  <a:pt x="5419998" y="975600"/>
                </a:lnTo>
                <a:lnTo>
                  <a:pt x="0" y="9756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2593617" y="2492390"/>
            <a:ext cx="617811" cy="617811"/>
          </a:xfrm>
          <a:custGeom>
            <a:avLst/>
            <a:gdLst/>
            <a:ahLst/>
            <a:cxnLst/>
            <a:rect r="r" b="b" t="t" l="l"/>
            <a:pathLst>
              <a:path h="617811" w="617811">
                <a:moveTo>
                  <a:pt x="0" y="0"/>
                </a:moveTo>
                <a:lnTo>
                  <a:pt x="617811" y="0"/>
                </a:lnTo>
                <a:lnTo>
                  <a:pt x="617811" y="617811"/>
                </a:lnTo>
                <a:lnTo>
                  <a:pt x="0" y="61781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1028700" y="1390383"/>
            <a:ext cx="2559103" cy="339692"/>
          </a:xfrm>
          <a:prstGeom prst="rect">
            <a:avLst/>
          </a:prstGeom>
        </p:spPr>
        <p:txBody>
          <a:bodyPr anchor="t" rtlCol="false" tIns="0" lIns="0" bIns="0" rIns="0">
            <a:spAutoFit/>
          </a:bodyPr>
          <a:lstStyle/>
          <a:p>
            <a:pPr algn="ctr">
              <a:lnSpc>
                <a:spcPts val="2800"/>
              </a:lnSpc>
              <a:spcBef>
                <a:spcPct val="0"/>
              </a:spcBef>
            </a:pPr>
            <a:r>
              <a:rPr lang="en-US" sz="2000" spc="102">
                <a:solidFill>
                  <a:srgbClr val="FFFFFF"/>
                </a:solidFill>
                <a:latin typeface="Helvetica World"/>
                <a:ea typeface="Helvetica World"/>
                <a:cs typeface="Helvetica World"/>
                <a:sym typeface="Helvetica World"/>
              </a:rPr>
              <a:t>Page 02</a:t>
            </a:r>
          </a:p>
        </p:txBody>
      </p:sp>
      <p:sp>
        <p:nvSpPr>
          <p:cNvPr name="TextBox 9" id="9"/>
          <p:cNvSpPr txBox="true"/>
          <p:nvPr/>
        </p:nvSpPr>
        <p:spPr>
          <a:xfrm rot="0">
            <a:off x="3754353" y="1457885"/>
            <a:ext cx="8138794" cy="1176658"/>
          </a:xfrm>
          <a:prstGeom prst="rect">
            <a:avLst/>
          </a:prstGeom>
        </p:spPr>
        <p:txBody>
          <a:bodyPr anchor="t" rtlCol="false" tIns="0" lIns="0" bIns="0" rIns="0">
            <a:spAutoFit/>
          </a:bodyPr>
          <a:lstStyle/>
          <a:p>
            <a:pPr algn="l">
              <a:lnSpc>
                <a:spcPts val="8000"/>
              </a:lnSpc>
            </a:pPr>
            <a:r>
              <a:rPr lang="en-US" sz="8000" spc="-80" b="true">
                <a:solidFill>
                  <a:srgbClr val="FFFFFF"/>
                </a:solidFill>
                <a:latin typeface="Helvetica World Bold"/>
                <a:ea typeface="Helvetica World Bold"/>
                <a:cs typeface="Helvetica World Bold"/>
                <a:sym typeface="Helvetica World Bold"/>
              </a:rPr>
              <a:t>Khái niệm</a:t>
            </a:r>
          </a:p>
        </p:txBody>
      </p:sp>
      <p:sp>
        <p:nvSpPr>
          <p:cNvPr name="TextBox 10" id="10"/>
          <p:cNvSpPr txBox="true"/>
          <p:nvPr/>
        </p:nvSpPr>
        <p:spPr>
          <a:xfrm rot="0">
            <a:off x="3754353" y="2691693"/>
            <a:ext cx="4306231" cy="320675"/>
          </a:xfrm>
          <a:prstGeom prst="rect">
            <a:avLst/>
          </a:prstGeom>
        </p:spPr>
        <p:txBody>
          <a:bodyPr anchor="t" rtlCol="false" tIns="0" lIns="0" bIns="0" rIns="0">
            <a:spAutoFit/>
          </a:bodyPr>
          <a:lstStyle/>
          <a:p>
            <a:pPr algn="l">
              <a:lnSpc>
                <a:spcPts val="2499"/>
              </a:lnSpc>
            </a:pPr>
            <a:r>
              <a:rPr lang="en-US" sz="2499" b="true">
                <a:solidFill>
                  <a:srgbClr val="FFFFFF"/>
                </a:solidFill>
                <a:latin typeface="Montserrat Bold"/>
                <a:ea typeface="Montserrat Bold"/>
                <a:cs typeface="Montserrat Bold"/>
                <a:sym typeface="Montserrat Bold"/>
              </a:rPr>
              <a:t>và các kĩ thuật liên quan</a:t>
            </a:r>
          </a:p>
        </p:txBody>
      </p:sp>
      <p:sp>
        <p:nvSpPr>
          <p:cNvPr name="TextBox 11" id="11"/>
          <p:cNvSpPr txBox="true"/>
          <p:nvPr/>
        </p:nvSpPr>
        <p:spPr>
          <a:xfrm rot="0">
            <a:off x="565267" y="4084202"/>
            <a:ext cx="11714992" cy="3491864"/>
          </a:xfrm>
          <a:prstGeom prst="rect">
            <a:avLst/>
          </a:prstGeom>
        </p:spPr>
        <p:txBody>
          <a:bodyPr anchor="t" rtlCol="false" tIns="0" lIns="0" bIns="0" rIns="0">
            <a:spAutoFit/>
          </a:bodyPr>
          <a:lstStyle/>
          <a:p>
            <a:pPr algn="l">
              <a:lnSpc>
                <a:spcPts val="3300"/>
              </a:lnSpc>
            </a:pPr>
            <a:r>
              <a:rPr lang="en-US" sz="2200" b="true">
                <a:solidFill>
                  <a:srgbClr val="FFFFFF"/>
                </a:solidFill>
                <a:latin typeface="Montserrat Bold"/>
                <a:ea typeface="Montserrat Bold"/>
                <a:cs typeface="Montserrat Bold"/>
                <a:sym typeface="Montserrat Bold"/>
              </a:rPr>
              <a:t>AI là gì?</a:t>
            </a:r>
          </a:p>
          <a:p>
            <a:pPr algn="l">
              <a:lnSpc>
                <a:spcPts val="3000"/>
              </a:lnSpc>
            </a:pPr>
            <a:r>
              <a:rPr lang="en-US" sz="2000">
                <a:solidFill>
                  <a:srgbClr val="FFFFFF"/>
                </a:solidFill>
                <a:latin typeface="Montserrat"/>
                <a:ea typeface="Montserrat"/>
                <a:cs typeface="Montserrat"/>
                <a:sym typeface="Montserrat"/>
              </a:rPr>
              <a:t>Là lĩnh vực khoa học máy tính nhằm tạo ra các hệ thống mô phỏng trí tuệ con người (học hỏi, suy luận, giải quyết vấn đề) để tự động hóa các hành vi thông minh.</a:t>
            </a:r>
          </a:p>
          <a:p>
            <a:pPr algn="l">
              <a:lnSpc>
                <a:spcPts val="3300"/>
              </a:lnSpc>
            </a:pPr>
            <a:r>
              <a:rPr lang="en-US" sz="2200" b="true">
                <a:solidFill>
                  <a:srgbClr val="FFFFFF"/>
                </a:solidFill>
                <a:latin typeface="Montserrat Bold"/>
                <a:ea typeface="Montserrat Bold"/>
                <a:cs typeface="Montserrat Bold"/>
                <a:sym typeface="Montserrat Bold"/>
              </a:rPr>
              <a:t>ML và DL</a:t>
            </a:r>
          </a:p>
          <a:p>
            <a:pPr algn="l">
              <a:lnSpc>
                <a:spcPts val="3000"/>
              </a:lnSpc>
            </a:pPr>
            <a:r>
              <a:rPr lang="en-US" sz="2000">
                <a:solidFill>
                  <a:srgbClr val="FFFFFF"/>
                </a:solidFill>
                <a:latin typeface="Montserrat"/>
                <a:ea typeface="Montserrat"/>
                <a:cs typeface="Montserrat"/>
                <a:sym typeface="Montserrat"/>
              </a:rPr>
              <a:t>Machine Learning (ML) là phương pháp để đạt được AI, cho phép máy móc tự học từ dữ liệu mà không cần lập trình tường minh. Deep Learning (DL) là tập hợp con của ML, sử dụng Mạng Nơ-ron Sâu để tự động học các tính năng từ dữ liệu phi cấu trúc, giải quyết các vấn đề phức tạp.</a:t>
            </a:r>
          </a:p>
          <a:p>
            <a:pPr algn="l">
              <a:lnSpc>
                <a:spcPts val="3000"/>
              </a:lnSpc>
            </a:pPr>
          </a:p>
        </p:txBody>
      </p:sp>
      <p:sp>
        <p:nvSpPr>
          <p:cNvPr name="TextBox 12" id="12"/>
          <p:cNvSpPr txBox="true"/>
          <p:nvPr/>
        </p:nvSpPr>
        <p:spPr>
          <a:xfrm rot="0">
            <a:off x="565267" y="7528442"/>
            <a:ext cx="17404988" cy="2598420"/>
          </a:xfrm>
          <a:prstGeom prst="rect">
            <a:avLst/>
          </a:prstGeom>
        </p:spPr>
        <p:txBody>
          <a:bodyPr anchor="t" rtlCol="false" tIns="0" lIns="0" bIns="0" rIns="0">
            <a:spAutoFit/>
          </a:bodyPr>
          <a:lstStyle/>
          <a:p>
            <a:pPr algn="just">
              <a:lnSpc>
                <a:spcPts val="3080"/>
              </a:lnSpc>
            </a:pPr>
            <a:r>
              <a:rPr lang="en-US" b="true" sz="2200" spc="112">
                <a:solidFill>
                  <a:srgbClr val="FFFFFF"/>
                </a:solidFill>
                <a:latin typeface="Helvetica World Bold"/>
                <a:ea typeface="Helvetica World Bold"/>
                <a:cs typeface="Helvetica World Bold"/>
                <a:sym typeface="Helvetica World Bold"/>
              </a:rPr>
              <a:t>AI phù hợp xử lý Dữ liệu Môi trường</a:t>
            </a:r>
          </a:p>
          <a:p>
            <a:pPr algn="just">
              <a:lnSpc>
                <a:spcPts val="2800"/>
              </a:lnSpc>
              <a:spcBef>
                <a:spcPct val="0"/>
              </a:spcBef>
            </a:pPr>
            <a:r>
              <a:rPr lang="en-US" sz="2000" spc="102">
                <a:solidFill>
                  <a:srgbClr val="FFFFFF"/>
                </a:solidFill>
                <a:latin typeface="Helvetica World"/>
                <a:ea typeface="Helvetica World"/>
                <a:cs typeface="Helvetica World"/>
                <a:sym typeface="Helvetica World"/>
              </a:rPr>
              <a:t>AI vượt tr</a:t>
            </a:r>
            <a:r>
              <a:rPr lang="en-US" sz="2000" spc="102">
                <a:solidFill>
                  <a:srgbClr val="FFFFFF"/>
                </a:solidFill>
                <a:latin typeface="Helvetica World"/>
                <a:ea typeface="Helvetica World"/>
                <a:cs typeface="Helvetica World"/>
                <a:sym typeface="Helvetica World"/>
              </a:rPr>
              <a:t>ội trong việc xử lý khối lượng dữ liệu khổng lồ (Big Data) từ cảm biến/vệ tinh, phát hiện các mẫu hình phức tạp (phi tuyến tính) và cho phép giám sát/ra quyết định theo thời gian thực (ví dụ: cảnh báo cháy rừng, tối ưu hóa năng lượng).</a:t>
            </a:r>
          </a:p>
          <a:p>
            <a:pPr algn="just">
              <a:lnSpc>
                <a:spcPts val="3080"/>
              </a:lnSpc>
              <a:spcBef>
                <a:spcPct val="0"/>
              </a:spcBef>
            </a:pPr>
            <a:r>
              <a:rPr lang="en-US" b="true" sz="2200" spc="112">
                <a:solidFill>
                  <a:srgbClr val="FFFFFF"/>
                </a:solidFill>
                <a:latin typeface="Helvetica World Bold"/>
                <a:ea typeface="Helvetica World Bold"/>
                <a:cs typeface="Helvetica World Bold"/>
                <a:sym typeface="Helvetica World Bold"/>
              </a:rPr>
              <a:t>Chu trình hoạt động của mô hình AI</a:t>
            </a:r>
          </a:p>
          <a:p>
            <a:pPr algn="just">
              <a:lnSpc>
                <a:spcPts val="2800"/>
              </a:lnSpc>
              <a:spcBef>
                <a:spcPct val="0"/>
              </a:spcBef>
            </a:pPr>
            <a:r>
              <a:rPr lang="en-US" sz="2000" spc="102">
                <a:solidFill>
                  <a:srgbClr val="FFFFFF"/>
                </a:solidFill>
                <a:latin typeface="Helvetica World"/>
                <a:ea typeface="Helvetica World"/>
                <a:cs typeface="Helvetica World"/>
                <a:sym typeface="Helvetica World"/>
              </a:rPr>
              <a:t>Là một quy trình lặp đi lặp lại gồm 5 bước chính: 1. Thu thập &amp; Chuẩn bị Dữ liệu 2. Lựa chọn Mô hình 3. Huấn luyện Mô hình 4. Đánh giá Mô hình 5. Triển khai &amp; Giám sát.</a:t>
            </a:r>
          </a:p>
          <a:p>
            <a:pPr algn="just">
              <a:lnSpc>
                <a:spcPts val="2800"/>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4700197" y="1028700"/>
            <a:ext cx="2559103" cy="790996"/>
          </a:xfrm>
          <a:custGeom>
            <a:avLst/>
            <a:gdLst/>
            <a:ahLst/>
            <a:cxnLst/>
            <a:rect r="r" b="b" t="t" l="l"/>
            <a:pathLst>
              <a:path h="790996" w="2559103">
                <a:moveTo>
                  <a:pt x="0" y="0"/>
                </a:moveTo>
                <a:lnTo>
                  <a:pt x="2559103" y="0"/>
                </a:lnTo>
                <a:lnTo>
                  <a:pt x="2559103" y="790996"/>
                </a:lnTo>
                <a:lnTo>
                  <a:pt x="0" y="7909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979748" y="8279234"/>
            <a:ext cx="4091625" cy="4091625"/>
          </a:xfrm>
          <a:custGeom>
            <a:avLst/>
            <a:gdLst/>
            <a:ahLst/>
            <a:cxnLst/>
            <a:rect r="r" b="b" t="t" l="l"/>
            <a:pathLst>
              <a:path h="4091625" w="4091625">
                <a:moveTo>
                  <a:pt x="0" y="0"/>
                </a:moveTo>
                <a:lnTo>
                  <a:pt x="4091625" y="0"/>
                </a:lnTo>
                <a:lnTo>
                  <a:pt x="4091625" y="4091625"/>
                </a:lnTo>
                <a:lnTo>
                  <a:pt x="0" y="40916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27204" y="53100"/>
            <a:ext cx="5419997" cy="975600"/>
          </a:xfrm>
          <a:custGeom>
            <a:avLst/>
            <a:gdLst/>
            <a:ahLst/>
            <a:cxnLst/>
            <a:rect r="r" b="b" t="t" l="l"/>
            <a:pathLst>
              <a:path h="975600" w="5419997">
                <a:moveTo>
                  <a:pt x="0" y="0"/>
                </a:moveTo>
                <a:lnTo>
                  <a:pt x="5419997" y="0"/>
                </a:lnTo>
                <a:lnTo>
                  <a:pt x="5419997" y="975600"/>
                </a:lnTo>
                <a:lnTo>
                  <a:pt x="0" y="9756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14700197" y="1235302"/>
            <a:ext cx="2559103" cy="339692"/>
          </a:xfrm>
          <a:prstGeom prst="rect">
            <a:avLst/>
          </a:prstGeom>
        </p:spPr>
        <p:txBody>
          <a:bodyPr anchor="t" rtlCol="false" tIns="0" lIns="0" bIns="0" rIns="0">
            <a:spAutoFit/>
          </a:bodyPr>
          <a:lstStyle/>
          <a:p>
            <a:pPr algn="ctr">
              <a:lnSpc>
                <a:spcPts val="2800"/>
              </a:lnSpc>
              <a:spcBef>
                <a:spcPct val="0"/>
              </a:spcBef>
            </a:pPr>
            <a:r>
              <a:rPr lang="en-US" sz="2000" spc="102">
                <a:solidFill>
                  <a:srgbClr val="FFFFFF"/>
                </a:solidFill>
                <a:latin typeface="Helvetica World"/>
                <a:ea typeface="Helvetica World"/>
                <a:cs typeface="Helvetica World"/>
                <a:sym typeface="Helvetica World"/>
              </a:rPr>
              <a:t>Page 03</a:t>
            </a:r>
          </a:p>
        </p:txBody>
      </p:sp>
      <p:sp>
        <p:nvSpPr>
          <p:cNvPr name="TextBox 7" id="7"/>
          <p:cNvSpPr txBox="true"/>
          <p:nvPr/>
        </p:nvSpPr>
        <p:spPr>
          <a:xfrm rot="0">
            <a:off x="1028700" y="3559278"/>
            <a:ext cx="6341946" cy="2989580"/>
          </a:xfrm>
          <a:prstGeom prst="rect">
            <a:avLst/>
          </a:prstGeom>
        </p:spPr>
        <p:txBody>
          <a:bodyPr anchor="t" rtlCol="false" tIns="0" lIns="0" bIns="0" rIns="0">
            <a:spAutoFit/>
          </a:bodyPr>
          <a:lstStyle/>
          <a:p>
            <a:pPr algn="l">
              <a:lnSpc>
                <a:spcPts val="6999"/>
              </a:lnSpc>
            </a:pPr>
            <a:r>
              <a:rPr lang="en-US" sz="6999" spc="-69" b="true">
                <a:solidFill>
                  <a:srgbClr val="FFFFFF"/>
                </a:solidFill>
                <a:latin typeface="Helvetica World Bold"/>
                <a:ea typeface="Helvetica World Bold"/>
                <a:cs typeface="Helvetica World Bold"/>
                <a:sym typeface="Helvetica World Bold"/>
              </a:rPr>
              <a:t>Quy trình phân tích dữ liệu bằng AI</a:t>
            </a:r>
          </a:p>
        </p:txBody>
      </p:sp>
      <p:sp>
        <p:nvSpPr>
          <p:cNvPr name="TextBox 8" id="8"/>
          <p:cNvSpPr txBox="true"/>
          <p:nvPr/>
        </p:nvSpPr>
        <p:spPr>
          <a:xfrm rot="0">
            <a:off x="13073336" y="2776534"/>
            <a:ext cx="3979189" cy="1885949"/>
          </a:xfrm>
          <a:prstGeom prst="rect">
            <a:avLst/>
          </a:prstGeom>
        </p:spPr>
        <p:txBody>
          <a:bodyPr anchor="t" rtlCol="false" tIns="0" lIns="0" bIns="0" rIns="0">
            <a:spAutoFit/>
          </a:bodyPr>
          <a:lstStyle/>
          <a:p>
            <a:pPr algn="l">
              <a:lnSpc>
                <a:spcPts val="3000"/>
              </a:lnSpc>
            </a:pPr>
            <a:r>
              <a:rPr lang="en-US" sz="2000">
                <a:solidFill>
                  <a:srgbClr val="FFFFFF"/>
                </a:solidFill>
                <a:latin typeface="Montserrat"/>
                <a:ea typeface="Montserrat"/>
                <a:cs typeface="Montserrat"/>
                <a:sym typeface="Montserrat"/>
              </a:rPr>
              <a:t>Lorem ipsum dolor sit amet, consectetur adipiscing elit. Suspendisse molestie massa ac odio euismod, sit amet rutrum sapien dignissim. </a:t>
            </a:r>
          </a:p>
        </p:txBody>
      </p:sp>
      <p:sp>
        <p:nvSpPr>
          <p:cNvPr name="TextBox 9" id="9"/>
          <p:cNvSpPr txBox="true"/>
          <p:nvPr/>
        </p:nvSpPr>
        <p:spPr>
          <a:xfrm rot="0">
            <a:off x="13073336" y="6146071"/>
            <a:ext cx="3979189" cy="1885949"/>
          </a:xfrm>
          <a:prstGeom prst="rect">
            <a:avLst/>
          </a:prstGeom>
        </p:spPr>
        <p:txBody>
          <a:bodyPr anchor="t" rtlCol="false" tIns="0" lIns="0" bIns="0" rIns="0">
            <a:spAutoFit/>
          </a:bodyPr>
          <a:lstStyle/>
          <a:p>
            <a:pPr algn="l">
              <a:lnSpc>
                <a:spcPts val="3000"/>
              </a:lnSpc>
            </a:pPr>
            <a:r>
              <a:rPr lang="en-US" sz="2000">
                <a:solidFill>
                  <a:srgbClr val="FFFFFF"/>
                </a:solidFill>
                <a:latin typeface="Montserrat"/>
                <a:ea typeface="Montserrat"/>
                <a:cs typeface="Montserrat"/>
                <a:sym typeface="Montserrat"/>
              </a:rPr>
              <a:t>Lorem ipsum dolor sit amet, consectetur adipiscing elit. Suspendisse molestie massa ac odio euismod, sit amet rutrum sapien dignissim.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700197" y="1028700"/>
            <a:ext cx="2559103" cy="790996"/>
          </a:xfrm>
          <a:custGeom>
            <a:avLst/>
            <a:gdLst/>
            <a:ahLst/>
            <a:cxnLst/>
            <a:rect r="r" b="b" t="t" l="l"/>
            <a:pathLst>
              <a:path h="790996" w="2559103">
                <a:moveTo>
                  <a:pt x="0" y="0"/>
                </a:moveTo>
                <a:lnTo>
                  <a:pt x="2559103" y="0"/>
                </a:lnTo>
                <a:lnTo>
                  <a:pt x="2559103" y="790996"/>
                </a:lnTo>
                <a:lnTo>
                  <a:pt x="0" y="7909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979748" y="8279234"/>
            <a:ext cx="4091625" cy="4091625"/>
          </a:xfrm>
          <a:custGeom>
            <a:avLst/>
            <a:gdLst/>
            <a:ahLst/>
            <a:cxnLst/>
            <a:rect r="r" b="b" t="t" l="l"/>
            <a:pathLst>
              <a:path h="4091625" w="4091625">
                <a:moveTo>
                  <a:pt x="0" y="0"/>
                </a:moveTo>
                <a:lnTo>
                  <a:pt x="4091625" y="0"/>
                </a:lnTo>
                <a:lnTo>
                  <a:pt x="4091625" y="4091625"/>
                </a:lnTo>
                <a:lnTo>
                  <a:pt x="0" y="40916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001162" y="0"/>
            <a:ext cx="5419997" cy="975600"/>
          </a:xfrm>
          <a:custGeom>
            <a:avLst/>
            <a:gdLst/>
            <a:ahLst/>
            <a:cxnLst/>
            <a:rect r="r" b="b" t="t" l="l"/>
            <a:pathLst>
              <a:path h="975600" w="5419997">
                <a:moveTo>
                  <a:pt x="0" y="0"/>
                </a:moveTo>
                <a:lnTo>
                  <a:pt x="5419998" y="0"/>
                </a:lnTo>
                <a:lnTo>
                  <a:pt x="5419998" y="975600"/>
                </a:lnTo>
                <a:lnTo>
                  <a:pt x="0" y="9756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14700197" y="1235302"/>
            <a:ext cx="2559103" cy="339692"/>
          </a:xfrm>
          <a:prstGeom prst="rect">
            <a:avLst/>
          </a:prstGeom>
        </p:spPr>
        <p:txBody>
          <a:bodyPr anchor="t" rtlCol="false" tIns="0" lIns="0" bIns="0" rIns="0">
            <a:spAutoFit/>
          </a:bodyPr>
          <a:lstStyle/>
          <a:p>
            <a:pPr algn="ctr">
              <a:lnSpc>
                <a:spcPts val="2800"/>
              </a:lnSpc>
              <a:spcBef>
                <a:spcPct val="0"/>
              </a:spcBef>
            </a:pPr>
            <a:r>
              <a:rPr lang="en-US" sz="2000" spc="102">
                <a:solidFill>
                  <a:srgbClr val="FFFFFF"/>
                </a:solidFill>
                <a:latin typeface="Helvetica World"/>
                <a:ea typeface="Helvetica World"/>
                <a:cs typeface="Helvetica World"/>
                <a:sym typeface="Helvetica World"/>
              </a:rPr>
              <a:t>Page 05</a:t>
            </a:r>
          </a:p>
        </p:txBody>
      </p:sp>
      <p:sp>
        <p:nvSpPr>
          <p:cNvPr name="TextBox 7" id="7"/>
          <p:cNvSpPr txBox="true"/>
          <p:nvPr/>
        </p:nvSpPr>
        <p:spPr>
          <a:xfrm rot="0">
            <a:off x="1346981" y="2195192"/>
            <a:ext cx="9379443" cy="2312263"/>
          </a:xfrm>
          <a:prstGeom prst="rect">
            <a:avLst/>
          </a:prstGeom>
        </p:spPr>
        <p:txBody>
          <a:bodyPr anchor="t" rtlCol="false" tIns="0" lIns="0" bIns="0" rIns="0">
            <a:spAutoFit/>
          </a:bodyPr>
          <a:lstStyle/>
          <a:p>
            <a:pPr algn="l">
              <a:lnSpc>
                <a:spcPts val="8000"/>
              </a:lnSpc>
            </a:pPr>
            <a:r>
              <a:rPr lang="en-US" sz="8000" spc="-80" b="true">
                <a:solidFill>
                  <a:srgbClr val="FFFFFF"/>
                </a:solidFill>
                <a:latin typeface="Helvetica World Bold"/>
                <a:ea typeface="Helvetica World Bold"/>
                <a:cs typeface="Helvetica World Bold"/>
                <a:sym typeface="Helvetica World Bold"/>
              </a:rPr>
              <a:t>AI and the Future of Creativity</a:t>
            </a:r>
          </a:p>
        </p:txBody>
      </p:sp>
      <p:sp>
        <p:nvSpPr>
          <p:cNvPr name="Freeform 8" id="8"/>
          <p:cNvSpPr/>
          <p:nvPr/>
        </p:nvSpPr>
        <p:spPr>
          <a:xfrm flipH="false" flipV="false" rot="0">
            <a:off x="1346981" y="5143500"/>
            <a:ext cx="426620" cy="393556"/>
          </a:xfrm>
          <a:custGeom>
            <a:avLst/>
            <a:gdLst/>
            <a:ahLst/>
            <a:cxnLst/>
            <a:rect r="r" b="b" t="t" l="l"/>
            <a:pathLst>
              <a:path h="393556" w="426620">
                <a:moveTo>
                  <a:pt x="0" y="0"/>
                </a:moveTo>
                <a:lnTo>
                  <a:pt x="426620" y="0"/>
                </a:lnTo>
                <a:lnTo>
                  <a:pt x="426620" y="393556"/>
                </a:lnTo>
                <a:lnTo>
                  <a:pt x="0" y="39355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346981" y="6792343"/>
            <a:ext cx="426620" cy="393556"/>
          </a:xfrm>
          <a:custGeom>
            <a:avLst/>
            <a:gdLst/>
            <a:ahLst/>
            <a:cxnLst/>
            <a:rect r="r" b="b" t="t" l="l"/>
            <a:pathLst>
              <a:path h="393556" w="426620">
                <a:moveTo>
                  <a:pt x="0" y="0"/>
                </a:moveTo>
                <a:lnTo>
                  <a:pt x="426620" y="0"/>
                </a:lnTo>
                <a:lnTo>
                  <a:pt x="426620" y="393557"/>
                </a:lnTo>
                <a:lnTo>
                  <a:pt x="0" y="39355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0" id="10"/>
          <p:cNvSpPr txBox="true"/>
          <p:nvPr/>
        </p:nvSpPr>
        <p:spPr>
          <a:xfrm rot="0">
            <a:off x="2348155" y="5086350"/>
            <a:ext cx="7591914" cy="1123949"/>
          </a:xfrm>
          <a:prstGeom prst="rect">
            <a:avLst/>
          </a:prstGeom>
        </p:spPr>
        <p:txBody>
          <a:bodyPr anchor="t" rtlCol="false" tIns="0" lIns="0" bIns="0" rIns="0">
            <a:spAutoFit/>
          </a:bodyPr>
          <a:lstStyle/>
          <a:p>
            <a:pPr algn="l">
              <a:lnSpc>
                <a:spcPts val="3000"/>
              </a:lnSpc>
            </a:pPr>
            <a:r>
              <a:rPr lang="en-US" sz="2000">
                <a:solidFill>
                  <a:srgbClr val="FFFFFF"/>
                </a:solidFill>
                <a:latin typeface="Montserrat"/>
                <a:ea typeface="Montserrat"/>
                <a:cs typeface="Montserrat"/>
                <a:sym typeface="Montserrat"/>
              </a:rPr>
              <a:t>Lorem ipsum dolor sit amet, consectetur adipiscing elit. Suspendisse molestie massa ac odio euismod, sit amet rutrum sapien dignissim. Nulla in sollicitudin sapien.</a:t>
            </a:r>
          </a:p>
        </p:txBody>
      </p:sp>
      <p:sp>
        <p:nvSpPr>
          <p:cNvPr name="TextBox 11" id="11"/>
          <p:cNvSpPr txBox="true"/>
          <p:nvPr/>
        </p:nvSpPr>
        <p:spPr>
          <a:xfrm rot="0">
            <a:off x="2348155" y="6735193"/>
            <a:ext cx="7591914" cy="1123949"/>
          </a:xfrm>
          <a:prstGeom prst="rect">
            <a:avLst/>
          </a:prstGeom>
        </p:spPr>
        <p:txBody>
          <a:bodyPr anchor="t" rtlCol="false" tIns="0" lIns="0" bIns="0" rIns="0">
            <a:spAutoFit/>
          </a:bodyPr>
          <a:lstStyle/>
          <a:p>
            <a:pPr algn="l">
              <a:lnSpc>
                <a:spcPts val="3000"/>
              </a:lnSpc>
            </a:pPr>
            <a:r>
              <a:rPr lang="en-US" sz="2000">
                <a:solidFill>
                  <a:srgbClr val="FFFFFF"/>
                </a:solidFill>
                <a:latin typeface="Montserrat"/>
                <a:ea typeface="Montserrat"/>
                <a:cs typeface="Montserrat"/>
                <a:sym typeface="Montserrat"/>
              </a:rPr>
              <a:t>Lorem ipsum dolor sit amet, consectetur adipiscing elit. Suspendisse molestie massa ac odio euismod, sit amet rutrum sapien dignissim. Nulla in sollicitudin sapien.</a:t>
            </a:r>
          </a:p>
        </p:txBody>
      </p:sp>
      <p:sp>
        <p:nvSpPr>
          <p:cNvPr name="Freeform 12" id="12"/>
          <p:cNvSpPr/>
          <p:nvPr/>
        </p:nvSpPr>
        <p:spPr>
          <a:xfrm flipH="false" flipV="false" rot="0">
            <a:off x="11264183" y="2154677"/>
            <a:ext cx="5691607" cy="6371202"/>
          </a:xfrm>
          <a:custGeom>
            <a:avLst/>
            <a:gdLst/>
            <a:ahLst/>
            <a:cxnLst/>
            <a:rect r="r" b="b" t="t" l="l"/>
            <a:pathLst>
              <a:path h="6371202" w="5691607">
                <a:moveTo>
                  <a:pt x="0" y="0"/>
                </a:moveTo>
                <a:lnTo>
                  <a:pt x="5691608" y="0"/>
                </a:lnTo>
                <a:lnTo>
                  <a:pt x="5691608" y="6371202"/>
                </a:lnTo>
                <a:lnTo>
                  <a:pt x="0" y="6371202"/>
                </a:lnTo>
                <a:lnTo>
                  <a:pt x="0" y="0"/>
                </a:lnTo>
                <a:close/>
              </a:path>
            </a:pathLst>
          </a:custGeom>
          <a:blipFill>
            <a:blip r:embed="rId13"/>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4700197" y="1028700"/>
            <a:ext cx="2559103" cy="790996"/>
          </a:xfrm>
          <a:custGeom>
            <a:avLst/>
            <a:gdLst/>
            <a:ahLst/>
            <a:cxnLst/>
            <a:rect r="r" b="b" t="t" l="l"/>
            <a:pathLst>
              <a:path h="790996" w="2559103">
                <a:moveTo>
                  <a:pt x="0" y="0"/>
                </a:moveTo>
                <a:lnTo>
                  <a:pt x="2559103" y="0"/>
                </a:lnTo>
                <a:lnTo>
                  <a:pt x="2559103" y="790996"/>
                </a:lnTo>
                <a:lnTo>
                  <a:pt x="0" y="7909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979748" y="8279234"/>
            <a:ext cx="4091625" cy="4091625"/>
          </a:xfrm>
          <a:custGeom>
            <a:avLst/>
            <a:gdLst/>
            <a:ahLst/>
            <a:cxnLst/>
            <a:rect r="r" b="b" t="t" l="l"/>
            <a:pathLst>
              <a:path h="4091625" w="4091625">
                <a:moveTo>
                  <a:pt x="0" y="0"/>
                </a:moveTo>
                <a:lnTo>
                  <a:pt x="4091625" y="0"/>
                </a:lnTo>
                <a:lnTo>
                  <a:pt x="4091625" y="4091625"/>
                </a:lnTo>
                <a:lnTo>
                  <a:pt x="0" y="40916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001162" y="0"/>
            <a:ext cx="5419997" cy="975600"/>
          </a:xfrm>
          <a:custGeom>
            <a:avLst/>
            <a:gdLst/>
            <a:ahLst/>
            <a:cxnLst/>
            <a:rect r="r" b="b" t="t" l="l"/>
            <a:pathLst>
              <a:path h="975600" w="5419997">
                <a:moveTo>
                  <a:pt x="0" y="0"/>
                </a:moveTo>
                <a:lnTo>
                  <a:pt x="5419998" y="0"/>
                </a:lnTo>
                <a:lnTo>
                  <a:pt x="5419998" y="975600"/>
                </a:lnTo>
                <a:lnTo>
                  <a:pt x="0" y="9756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879708" y="1737142"/>
            <a:ext cx="6795739" cy="7447385"/>
          </a:xfrm>
          <a:custGeom>
            <a:avLst/>
            <a:gdLst/>
            <a:ahLst/>
            <a:cxnLst/>
            <a:rect r="r" b="b" t="t" l="l"/>
            <a:pathLst>
              <a:path h="7447385" w="6795739">
                <a:moveTo>
                  <a:pt x="0" y="0"/>
                </a:moveTo>
                <a:lnTo>
                  <a:pt x="6795739" y="0"/>
                </a:lnTo>
                <a:lnTo>
                  <a:pt x="6795739" y="7447385"/>
                </a:lnTo>
                <a:lnTo>
                  <a:pt x="0" y="7447385"/>
                </a:lnTo>
                <a:lnTo>
                  <a:pt x="0" y="0"/>
                </a:lnTo>
                <a:close/>
              </a:path>
            </a:pathLst>
          </a:custGeom>
          <a:blipFill>
            <a:blip r:embed="rId9"/>
            <a:stretch>
              <a:fillRect l="0" t="0" r="0" b="0"/>
            </a:stretch>
          </a:blipFill>
        </p:spPr>
      </p:sp>
      <p:sp>
        <p:nvSpPr>
          <p:cNvPr name="TextBox 7" id="7"/>
          <p:cNvSpPr txBox="true"/>
          <p:nvPr/>
        </p:nvSpPr>
        <p:spPr>
          <a:xfrm rot="0">
            <a:off x="14700197" y="1235302"/>
            <a:ext cx="2559103" cy="339692"/>
          </a:xfrm>
          <a:prstGeom prst="rect">
            <a:avLst/>
          </a:prstGeom>
        </p:spPr>
        <p:txBody>
          <a:bodyPr anchor="t" rtlCol="false" tIns="0" lIns="0" bIns="0" rIns="0">
            <a:spAutoFit/>
          </a:bodyPr>
          <a:lstStyle/>
          <a:p>
            <a:pPr algn="ctr">
              <a:lnSpc>
                <a:spcPts val="2800"/>
              </a:lnSpc>
              <a:spcBef>
                <a:spcPct val="0"/>
              </a:spcBef>
            </a:pPr>
            <a:r>
              <a:rPr lang="en-US" sz="2000" spc="102">
                <a:solidFill>
                  <a:srgbClr val="FFFFFF"/>
                </a:solidFill>
                <a:latin typeface="Helvetica World"/>
                <a:ea typeface="Helvetica World"/>
                <a:cs typeface="Helvetica World"/>
                <a:sym typeface="Helvetica World"/>
              </a:rPr>
              <a:t>Page 04</a:t>
            </a:r>
          </a:p>
        </p:txBody>
      </p:sp>
      <p:sp>
        <p:nvSpPr>
          <p:cNvPr name="TextBox 8" id="8"/>
          <p:cNvSpPr txBox="true"/>
          <p:nvPr/>
        </p:nvSpPr>
        <p:spPr>
          <a:xfrm rot="0">
            <a:off x="8856078" y="2859112"/>
            <a:ext cx="8138794" cy="1176658"/>
          </a:xfrm>
          <a:prstGeom prst="rect">
            <a:avLst/>
          </a:prstGeom>
        </p:spPr>
        <p:txBody>
          <a:bodyPr anchor="t" rtlCol="false" tIns="0" lIns="0" bIns="0" rIns="0">
            <a:spAutoFit/>
          </a:bodyPr>
          <a:lstStyle/>
          <a:p>
            <a:pPr algn="l">
              <a:lnSpc>
                <a:spcPts val="8000"/>
              </a:lnSpc>
            </a:pPr>
            <a:r>
              <a:rPr lang="en-US" sz="8000" spc="-80" b="true">
                <a:solidFill>
                  <a:srgbClr val="FFFFFF"/>
                </a:solidFill>
                <a:latin typeface="Helvetica World Bold"/>
                <a:ea typeface="Helvetica World Bold"/>
                <a:cs typeface="Helvetica World Bold"/>
                <a:sym typeface="Helvetica World Bold"/>
              </a:rPr>
              <a:t>AI là gì?</a:t>
            </a:r>
          </a:p>
        </p:txBody>
      </p:sp>
      <p:sp>
        <p:nvSpPr>
          <p:cNvPr name="TextBox 9" id="9"/>
          <p:cNvSpPr txBox="true"/>
          <p:nvPr/>
        </p:nvSpPr>
        <p:spPr>
          <a:xfrm rot="0">
            <a:off x="7825390" y="4875162"/>
            <a:ext cx="10200171" cy="1770871"/>
          </a:xfrm>
          <a:prstGeom prst="rect">
            <a:avLst/>
          </a:prstGeom>
        </p:spPr>
        <p:txBody>
          <a:bodyPr anchor="t" rtlCol="false" tIns="0" lIns="0" bIns="0" rIns="0">
            <a:spAutoFit/>
          </a:bodyPr>
          <a:lstStyle/>
          <a:p>
            <a:pPr algn="ctr">
              <a:lnSpc>
                <a:spcPts val="3525"/>
              </a:lnSpc>
            </a:pPr>
            <a:r>
              <a:rPr lang="en-US" sz="2518">
                <a:solidFill>
                  <a:srgbClr val="FFFFFF"/>
                </a:solidFill>
                <a:latin typeface="Noto Sans"/>
                <a:ea typeface="Noto Sans"/>
                <a:cs typeface="Noto Sans"/>
                <a:sym typeface="Noto Sans"/>
              </a:rPr>
              <a:t>AI là viết tắt của Artificial Intelligence (</a:t>
            </a:r>
            <a:r>
              <a:rPr lang="en-US" sz="2518">
                <a:solidFill>
                  <a:srgbClr val="FFFFFF"/>
                </a:solidFill>
                <a:latin typeface="Noto Sans"/>
                <a:ea typeface="Noto Sans"/>
                <a:cs typeface="Noto Sans"/>
                <a:sym typeface="Noto Sans"/>
              </a:rPr>
              <a:t>Trí tuệ nhân tạo), một lĩnh vực khoa học máy tính nhằm tạo ra các hệ thống máy móc có khả năng thực hiện các nhiệm vụ đòi hỏi trí thông minh của con người như học hỏi, suy luận và đưa ra quyết định</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60329"/>
        </a:solidFill>
      </p:bgPr>
    </p:bg>
    <p:spTree>
      <p:nvGrpSpPr>
        <p:cNvPr id="1" name=""/>
        <p:cNvGrpSpPr/>
        <p:nvPr/>
      </p:nvGrpSpPr>
      <p:grpSpPr>
        <a:xfrm>
          <a:off x="0" y="0"/>
          <a:ext cx="0" cy="0"/>
          <a:chOff x="0" y="0"/>
          <a:chExt cx="0" cy="0"/>
        </a:xfrm>
      </p:grpSpPr>
      <p:sp>
        <p:nvSpPr>
          <p:cNvPr name="Freeform 2" id="2"/>
          <p:cNvSpPr/>
          <p:nvPr/>
        </p:nvSpPr>
        <p:spPr>
          <a:xfrm flipH="false" flipV="false" rot="0">
            <a:off x="162520" y="814233"/>
            <a:ext cx="7899791" cy="5612143"/>
          </a:xfrm>
          <a:custGeom>
            <a:avLst/>
            <a:gdLst/>
            <a:ahLst/>
            <a:cxnLst/>
            <a:rect r="r" b="b" t="t" l="l"/>
            <a:pathLst>
              <a:path h="5612143" w="7899791">
                <a:moveTo>
                  <a:pt x="0" y="0"/>
                </a:moveTo>
                <a:lnTo>
                  <a:pt x="7899791" y="0"/>
                </a:lnTo>
                <a:lnTo>
                  <a:pt x="7899791" y="5612143"/>
                </a:lnTo>
                <a:lnTo>
                  <a:pt x="0" y="5612143"/>
                </a:lnTo>
                <a:lnTo>
                  <a:pt x="0" y="0"/>
                </a:lnTo>
                <a:close/>
              </a:path>
            </a:pathLst>
          </a:custGeom>
          <a:blipFill>
            <a:blip r:embed="rId2"/>
            <a:stretch>
              <a:fillRect l="0" t="0" r="0" b="0"/>
            </a:stretch>
          </a:blipFill>
        </p:spPr>
      </p:sp>
      <p:sp>
        <p:nvSpPr>
          <p:cNvPr name="TextBox 3" id="3"/>
          <p:cNvSpPr txBox="true"/>
          <p:nvPr/>
        </p:nvSpPr>
        <p:spPr>
          <a:xfrm rot="0">
            <a:off x="10074541" y="544513"/>
            <a:ext cx="5072952" cy="863600"/>
          </a:xfrm>
          <a:prstGeom prst="rect">
            <a:avLst/>
          </a:prstGeom>
        </p:spPr>
        <p:txBody>
          <a:bodyPr anchor="t" rtlCol="false" tIns="0" lIns="0" bIns="0" rIns="0">
            <a:spAutoFit/>
          </a:bodyPr>
          <a:lstStyle/>
          <a:p>
            <a:pPr algn="ctr">
              <a:lnSpc>
                <a:spcPts val="7000"/>
              </a:lnSpc>
            </a:pPr>
            <a:r>
              <a:rPr lang="en-US" sz="5000" b="true">
                <a:solidFill>
                  <a:srgbClr val="FFFFFF"/>
                </a:solidFill>
                <a:latin typeface="Noto Sans Bold"/>
                <a:ea typeface="Noto Sans Bold"/>
                <a:cs typeface="Noto Sans Bold"/>
                <a:sym typeface="Noto Sans Bold"/>
              </a:rPr>
              <a:t>Máy học là gì?</a:t>
            </a:r>
          </a:p>
        </p:txBody>
      </p:sp>
      <p:sp>
        <p:nvSpPr>
          <p:cNvPr name="TextBox 4" id="4"/>
          <p:cNvSpPr txBox="true"/>
          <p:nvPr/>
        </p:nvSpPr>
        <p:spPr>
          <a:xfrm rot="0">
            <a:off x="8636348" y="1953877"/>
            <a:ext cx="8923168" cy="1362789"/>
          </a:xfrm>
          <a:prstGeom prst="rect">
            <a:avLst/>
          </a:prstGeom>
        </p:spPr>
        <p:txBody>
          <a:bodyPr anchor="t" rtlCol="false" tIns="0" lIns="0" bIns="0" rIns="0">
            <a:spAutoFit/>
          </a:bodyPr>
          <a:lstStyle/>
          <a:p>
            <a:pPr algn="ctr">
              <a:lnSpc>
                <a:spcPts val="3635"/>
              </a:lnSpc>
            </a:pPr>
            <a:r>
              <a:rPr lang="en-US" sz="2596">
                <a:solidFill>
                  <a:srgbClr val="FFFFFF"/>
                </a:solidFill>
                <a:latin typeface="Noto Sans"/>
                <a:ea typeface="Noto Sans"/>
                <a:cs typeface="Noto Sans"/>
                <a:sym typeface="Noto Sans"/>
              </a:rPr>
              <a:t>Máy học </a:t>
            </a:r>
            <a:r>
              <a:rPr lang="en-US" sz="2596">
                <a:solidFill>
                  <a:srgbClr val="FFFFFF"/>
                </a:solidFill>
                <a:latin typeface="Noto Sans"/>
                <a:ea typeface="Noto Sans"/>
                <a:cs typeface="Noto Sans"/>
                <a:sym typeface="Noto Sans"/>
              </a:rPr>
              <a:t>là một lĩnh vực của trí tuệ nhân tạo (AI) cho phép máy tính tự học từ dữ liệu và cải thiện hiệu suất theo thời gian mà không cần lập trình rõ từng bước.</a:t>
            </a:r>
          </a:p>
        </p:txBody>
      </p:sp>
      <p:sp>
        <p:nvSpPr>
          <p:cNvPr name="TextBox 5" id="5"/>
          <p:cNvSpPr txBox="true"/>
          <p:nvPr/>
        </p:nvSpPr>
        <p:spPr>
          <a:xfrm rot="0">
            <a:off x="10619204" y="3515530"/>
            <a:ext cx="4292680" cy="863600"/>
          </a:xfrm>
          <a:prstGeom prst="rect">
            <a:avLst/>
          </a:prstGeom>
        </p:spPr>
        <p:txBody>
          <a:bodyPr anchor="t" rtlCol="false" tIns="0" lIns="0" bIns="0" rIns="0">
            <a:spAutoFit/>
          </a:bodyPr>
          <a:lstStyle/>
          <a:p>
            <a:pPr algn="ctr">
              <a:lnSpc>
                <a:spcPts val="7000"/>
              </a:lnSpc>
            </a:pPr>
            <a:r>
              <a:rPr lang="en-US" sz="5000" b="true">
                <a:solidFill>
                  <a:srgbClr val="FFFFFF"/>
                </a:solidFill>
                <a:latin typeface="Noto Sans Bold"/>
                <a:ea typeface="Noto Sans Bold"/>
                <a:cs typeface="Noto Sans Bold"/>
                <a:sym typeface="Noto Sans Bold"/>
              </a:rPr>
              <a:t>Học sâu là gì?</a:t>
            </a:r>
          </a:p>
        </p:txBody>
      </p:sp>
      <p:sp>
        <p:nvSpPr>
          <p:cNvPr name="TextBox 6" id="6"/>
          <p:cNvSpPr txBox="true"/>
          <p:nvPr/>
        </p:nvSpPr>
        <p:spPr>
          <a:xfrm rot="0">
            <a:off x="8689082" y="4626780"/>
            <a:ext cx="8870434" cy="1417320"/>
          </a:xfrm>
          <a:prstGeom prst="rect">
            <a:avLst/>
          </a:prstGeom>
        </p:spPr>
        <p:txBody>
          <a:bodyPr anchor="t" rtlCol="false" tIns="0" lIns="0" bIns="0" rIns="0">
            <a:spAutoFit/>
          </a:bodyPr>
          <a:lstStyle/>
          <a:p>
            <a:pPr algn="ctr">
              <a:lnSpc>
                <a:spcPts val="3780"/>
              </a:lnSpc>
            </a:pPr>
            <a:r>
              <a:rPr lang="en-US" sz="2700">
                <a:solidFill>
                  <a:srgbClr val="FFFFFF"/>
                </a:solidFill>
                <a:latin typeface="Noto Sans"/>
                <a:ea typeface="Noto Sans"/>
                <a:cs typeface="Noto Sans"/>
                <a:sym typeface="Noto Sans"/>
              </a:rPr>
              <a:t>Học sâu là một nhán</a:t>
            </a:r>
            <a:r>
              <a:rPr lang="en-US" sz="2700">
                <a:solidFill>
                  <a:srgbClr val="FFFFFF"/>
                </a:solidFill>
                <a:latin typeface="Noto Sans"/>
                <a:ea typeface="Noto Sans"/>
                <a:cs typeface="Noto Sans"/>
                <a:sym typeface="Noto Sans"/>
              </a:rPr>
              <a:t>h nâng cao của Machine Learning, sử dụng mạng nơ-ron nhân tạo (Artificial Neural Networks) với nhiều lớp (deep = sâu)</a:t>
            </a:r>
          </a:p>
        </p:txBody>
      </p:sp>
      <p:sp>
        <p:nvSpPr>
          <p:cNvPr name="TextBox 7" id="7"/>
          <p:cNvSpPr txBox="true"/>
          <p:nvPr/>
        </p:nvSpPr>
        <p:spPr>
          <a:xfrm rot="0">
            <a:off x="4290265" y="6660637"/>
            <a:ext cx="13997735" cy="822068"/>
          </a:xfrm>
          <a:prstGeom prst="rect">
            <a:avLst/>
          </a:prstGeom>
        </p:spPr>
        <p:txBody>
          <a:bodyPr anchor="t" rtlCol="false" tIns="0" lIns="0" bIns="0" rIns="0">
            <a:spAutoFit/>
          </a:bodyPr>
          <a:lstStyle/>
          <a:p>
            <a:pPr algn="ctr">
              <a:lnSpc>
                <a:spcPts val="6798"/>
              </a:lnSpc>
            </a:pPr>
            <a:r>
              <a:rPr lang="en-US" sz="4855" b="true">
                <a:solidFill>
                  <a:srgbClr val="FFFFFF"/>
                </a:solidFill>
                <a:latin typeface="Noto Sans Bold"/>
                <a:ea typeface="Noto Sans Bold"/>
                <a:cs typeface="Noto Sans Bold"/>
                <a:sym typeface="Noto Sans Bold"/>
              </a:rPr>
              <a:t>Vì sao AI phù hợp xử lí dữ liệu môi trường?</a:t>
            </a:r>
          </a:p>
        </p:txBody>
      </p:sp>
      <p:sp>
        <p:nvSpPr>
          <p:cNvPr name="TextBox 8" id="8"/>
          <p:cNvSpPr txBox="true"/>
          <p:nvPr/>
        </p:nvSpPr>
        <p:spPr>
          <a:xfrm rot="0">
            <a:off x="8330327" y="8025630"/>
            <a:ext cx="8870434" cy="905510"/>
          </a:xfrm>
          <a:prstGeom prst="rect">
            <a:avLst/>
          </a:prstGeom>
        </p:spPr>
        <p:txBody>
          <a:bodyPr anchor="t" rtlCol="false" tIns="0" lIns="0" bIns="0" rIns="0">
            <a:spAutoFit/>
          </a:bodyPr>
          <a:lstStyle/>
          <a:p>
            <a:pPr algn="ctr">
              <a:lnSpc>
                <a:spcPts val="3640"/>
              </a:lnSpc>
            </a:pPr>
            <a:r>
              <a:rPr lang="en-US" sz="2600">
                <a:solidFill>
                  <a:srgbClr val="FFFFFF"/>
                </a:solidFill>
                <a:latin typeface="Noto Sans"/>
                <a:ea typeface="Noto Sans"/>
                <a:cs typeface="Noto Sans"/>
                <a:sym typeface="Noto Sans"/>
              </a:rPr>
              <a:t>AI phù </a:t>
            </a:r>
            <a:r>
              <a:rPr lang="en-US" sz="2600">
                <a:solidFill>
                  <a:srgbClr val="FFFFFF"/>
                </a:solidFill>
                <a:latin typeface="Noto Sans"/>
                <a:ea typeface="Noto Sans"/>
                <a:cs typeface="Noto Sans"/>
                <a:sym typeface="Noto Sans"/>
              </a:rPr>
              <a:t>hợp để xử lý dữ liệu môi trường vì đặc tính của dữ liệu môi trường và khả năng của AI rất “khớp” với nhau</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60329"/>
        </a:solidFill>
      </p:bgPr>
    </p:bg>
    <p:spTree>
      <p:nvGrpSpPr>
        <p:cNvPr id="1" name=""/>
        <p:cNvGrpSpPr/>
        <p:nvPr/>
      </p:nvGrpSpPr>
      <p:grpSpPr>
        <a:xfrm>
          <a:off x="0" y="0"/>
          <a:ext cx="0" cy="0"/>
          <a:chOff x="0" y="0"/>
          <a:chExt cx="0" cy="0"/>
        </a:xfrm>
      </p:grpSpPr>
      <p:sp>
        <p:nvSpPr>
          <p:cNvPr name="Freeform 2" id="2"/>
          <p:cNvSpPr/>
          <p:nvPr/>
        </p:nvSpPr>
        <p:spPr>
          <a:xfrm flipH="false" flipV="false" rot="0">
            <a:off x="365148" y="370635"/>
            <a:ext cx="4874125" cy="6946497"/>
          </a:xfrm>
          <a:custGeom>
            <a:avLst/>
            <a:gdLst/>
            <a:ahLst/>
            <a:cxnLst/>
            <a:rect r="r" b="b" t="t" l="l"/>
            <a:pathLst>
              <a:path h="6946497" w="4874125">
                <a:moveTo>
                  <a:pt x="0" y="0"/>
                </a:moveTo>
                <a:lnTo>
                  <a:pt x="4874125" y="0"/>
                </a:lnTo>
                <a:lnTo>
                  <a:pt x="4874125" y="6946496"/>
                </a:lnTo>
                <a:lnTo>
                  <a:pt x="0" y="6946496"/>
                </a:lnTo>
                <a:lnTo>
                  <a:pt x="0" y="0"/>
                </a:lnTo>
                <a:close/>
              </a:path>
            </a:pathLst>
          </a:custGeom>
          <a:blipFill>
            <a:blip r:embed="rId2"/>
            <a:stretch>
              <a:fillRect l="0" t="0" r="0" b="0"/>
            </a:stretch>
          </a:blipFill>
        </p:spPr>
      </p:sp>
      <p:sp>
        <p:nvSpPr>
          <p:cNvPr name="TextBox 3" id="3"/>
          <p:cNvSpPr txBox="true"/>
          <p:nvPr/>
        </p:nvSpPr>
        <p:spPr>
          <a:xfrm rot="0">
            <a:off x="6217911" y="482129"/>
            <a:ext cx="11187078" cy="1954527"/>
          </a:xfrm>
          <a:prstGeom prst="rect">
            <a:avLst/>
          </a:prstGeom>
        </p:spPr>
        <p:txBody>
          <a:bodyPr anchor="t" rtlCol="false" tIns="0" lIns="0" bIns="0" rIns="0">
            <a:spAutoFit/>
          </a:bodyPr>
          <a:lstStyle/>
          <a:p>
            <a:pPr algn="ctr">
              <a:lnSpc>
                <a:spcPts val="7878"/>
              </a:lnSpc>
            </a:pPr>
            <a:r>
              <a:rPr lang="en-US" sz="5627" b="true">
                <a:solidFill>
                  <a:srgbClr val="FFFFFF"/>
                </a:solidFill>
                <a:latin typeface="Noto Sans Bold"/>
                <a:ea typeface="Noto Sans Bold"/>
                <a:cs typeface="Noto Sans Bold"/>
                <a:sym typeface="Noto Sans Bold"/>
              </a:rPr>
              <a:t>Chu trình hoạt động của một AI</a:t>
            </a:r>
          </a:p>
        </p:txBody>
      </p:sp>
      <p:sp>
        <p:nvSpPr>
          <p:cNvPr name="TextBox 4" id="4"/>
          <p:cNvSpPr txBox="true"/>
          <p:nvPr/>
        </p:nvSpPr>
        <p:spPr>
          <a:xfrm rot="0">
            <a:off x="8397273" y="2877342"/>
            <a:ext cx="6828354" cy="4180840"/>
          </a:xfrm>
          <a:prstGeom prst="rect">
            <a:avLst/>
          </a:prstGeom>
        </p:spPr>
        <p:txBody>
          <a:bodyPr anchor="t" rtlCol="false" tIns="0" lIns="0" bIns="0" rIns="0">
            <a:spAutoFit/>
          </a:bodyPr>
          <a:lstStyle/>
          <a:p>
            <a:pPr algn="ctr">
              <a:lnSpc>
                <a:spcPts val="4759"/>
              </a:lnSpc>
            </a:pPr>
            <a:r>
              <a:rPr lang="en-US" sz="3399">
                <a:solidFill>
                  <a:srgbClr val="FFFFFF"/>
                </a:solidFill>
                <a:latin typeface="Noto Sans"/>
                <a:ea typeface="Noto Sans"/>
                <a:cs typeface="Noto Sans"/>
                <a:sym typeface="Noto Sans"/>
              </a:rPr>
              <a:t>Gồm 5 bước:</a:t>
            </a:r>
          </a:p>
          <a:p>
            <a:pPr algn="ctr" marL="734059" indent="-367030" lvl="1">
              <a:lnSpc>
                <a:spcPts val="4759"/>
              </a:lnSpc>
              <a:buAutoNum type="arabicPeriod" startAt="1"/>
            </a:pPr>
            <a:r>
              <a:rPr lang="en-US" sz="3399">
                <a:solidFill>
                  <a:srgbClr val="FFFFFF"/>
                </a:solidFill>
                <a:latin typeface="Noto Sans"/>
                <a:ea typeface="Noto Sans"/>
                <a:cs typeface="Noto Sans"/>
                <a:sym typeface="Noto Sans"/>
              </a:rPr>
              <a:t>Thu thập dữ liệu</a:t>
            </a:r>
          </a:p>
          <a:p>
            <a:pPr algn="ctr" marL="734059" indent="-367030" lvl="1">
              <a:lnSpc>
                <a:spcPts val="4759"/>
              </a:lnSpc>
              <a:buAutoNum type="arabicPeriod" startAt="1"/>
            </a:pPr>
            <a:r>
              <a:rPr lang="en-US" sz="3399">
                <a:solidFill>
                  <a:srgbClr val="FFFFFF"/>
                </a:solidFill>
                <a:latin typeface="Noto Sans"/>
                <a:ea typeface="Noto Sans"/>
                <a:cs typeface="Noto Sans"/>
                <a:sym typeface="Noto Sans"/>
              </a:rPr>
              <a:t>Làm sạch &amp; chuẩn hóa dữ liệu</a:t>
            </a:r>
          </a:p>
          <a:p>
            <a:pPr algn="ctr" marL="734059" indent="-367030" lvl="1">
              <a:lnSpc>
                <a:spcPts val="4759"/>
              </a:lnSpc>
              <a:buAutoNum type="arabicPeriod" startAt="1"/>
            </a:pPr>
            <a:r>
              <a:rPr lang="en-US" sz="3399">
                <a:solidFill>
                  <a:srgbClr val="FFFFFF"/>
                </a:solidFill>
                <a:latin typeface="Noto Sans"/>
                <a:ea typeface="Noto Sans"/>
                <a:cs typeface="Noto Sans"/>
                <a:sym typeface="Noto Sans"/>
              </a:rPr>
              <a:t>Huấn luyện mô hình</a:t>
            </a:r>
          </a:p>
          <a:p>
            <a:pPr algn="ctr" marL="734059" indent="-367030" lvl="1">
              <a:lnSpc>
                <a:spcPts val="4759"/>
              </a:lnSpc>
              <a:buAutoNum type="arabicPeriod" startAt="1"/>
            </a:pPr>
            <a:r>
              <a:rPr lang="en-US" sz="3399">
                <a:solidFill>
                  <a:srgbClr val="FFFFFF"/>
                </a:solidFill>
                <a:latin typeface="Noto Sans"/>
                <a:ea typeface="Noto Sans"/>
                <a:cs typeface="Noto Sans"/>
                <a:sym typeface="Noto Sans"/>
              </a:rPr>
              <a:t>Đánh giá mô hình</a:t>
            </a:r>
          </a:p>
          <a:p>
            <a:pPr algn="ctr" marL="734059" indent="-367030" lvl="1">
              <a:lnSpc>
                <a:spcPts val="4759"/>
              </a:lnSpc>
              <a:buAutoNum type="arabicPeriod" startAt="1"/>
            </a:pPr>
            <a:r>
              <a:rPr lang="en-US" sz="3399">
                <a:solidFill>
                  <a:srgbClr val="FFFFFF"/>
                </a:solidFill>
                <a:latin typeface="Noto Sans"/>
                <a:ea typeface="Noto Sans"/>
                <a:cs typeface="Noto Sans"/>
                <a:sym typeface="Noto Sans"/>
              </a:rPr>
              <a:t>Triển khai &amp; cải thiện</a:t>
            </a:r>
          </a:p>
          <a:p>
            <a:pPr algn="ctr">
              <a:lnSpc>
                <a:spcPts val="475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37128" y="1028700"/>
            <a:ext cx="5761536" cy="3838623"/>
          </a:xfrm>
          <a:custGeom>
            <a:avLst/>
            <a:gdLst/>
            <a:ahLst/>
            <a:cxnLst/>
            <a:rect r="r" b="b" t="t" l="l"/>
            <a:pathLst>
              <a:path h="3838623" w="5761536">
                <a:moveTo>
                  <a:pt x="0" y="0"/>
                </a:moveTo>
                <a:lnTo>
                  <a:pt x="5761536" y="0"/>
                </a:lnTo>
                <a:lnTo>
                  <a:pt x="5761536" y="3838623"/>
                </a:lnTo>
                <a:lnTo>
                  <a:pt x="0" y="3838623"/>
                </a:lnTo>
                <a:lnTo>
                  <a:pt x="0" y="0"/>
                </a:lnTo>
                <a:close/>
              </a:path>
            </a:pathLst>
          </a:custGeom>
          <a:blipFill>
            <a:blip r:embed="rId2"/>
            <a:stretch>
              <a:fillRect l="0" t="0" r="0" b="0"/>
            </a:stretch>
          </a:blipFill>
        </p:spPr>
      </p:sp>
      <p:sp>
        <p:nvSpPr>
          <p:cNvPr name="Freeform 3" id="3"/>
          <p:cNvSpPr/>
          <p:nvPr/>
        </p:nvSpPr>
        <p:spPr>
          <a:xfrm flipH="false" flipV="false" rot="0">
            <a:off x="11037128" y="5813402"/>
            <a:ext cx="5761536" cy="3248066"/>
          </a:xfrm>
          <a:custGeom>
            <a:avLst/>
            <a:gdLst/>
            <a:ahLst/>
            <a:cxnLst/>
            <a:rect r="r" b="b" t="t" l="l"/>
            <a:pathLst>
              <a:path h="3248066" w="5761536">
                <a:moveTo>
                  <a:pt x="0" y="0"/>
                </a:moveTo>
                <a:lnTo>
                  <a:pt x="5761536" y="0"/>
                </a:lnTo>
                <a:lnTo>
                  <a:pt x="5761536" y="3248066"/>
                </a:lnTo>
                <a:lnTo>
                  <a:pt x="0" y="3248066"/>
                </a:lnTo>
                <a:lnTo>
                  <a:pt x="0" y="0"/>
                </a:lnTo>
                <a:close/>
              </a:path>
            </a:pathLst>
          </a:custGeom>
          <a:blipFill>
            <a:blip r:embed="rId3"/>
            <a:stretch>
              <a:fillRect l="0" t="0" r="0" b="0"/>
            </a:stretch>
          </a:blipFill>
        </p:spPr>
      </p:sp>
      <p:sp>
        <p:nvSpPr>
          <p:cNvPr name="TextBox 4" id="4"/>
          <p:cNvSpPr txBox="true"/>
          <p:nvPr/>
        </p:nvSpPr>
        <p:spPr>
          <a:xfrm rot="0">
            <a:off x="-52392" y="76200"/>
            <a:ext cx="13004947" cy="529717"/>
          </a:xfrm>
          <a:prstGeom prst="rect">
            <a:avLst/>
          </a:prstGeom>
        </p:spPr>
        <p:txBody>
          <a:bodyPr anchor="t" rtlCol="false" tIns="0" lIns="0" bIns="0" rIns="0">
            <a:spAutoFit/>
          </a:bodyPr>
          <a:lstStyle/>
          <a:p>
            <a:pPr algn="ctr">
              <a:lnSpc>
                <a:spcPts val="3673"/>
              </a:lnSpc>
              <a:spcBef>
                <a:spcPct val="0"/>
              </a:spcBef>
            </a:pPr>
            <a:r>
              <a:rPr lang="en-US" b="true" sz="3673" spc="-36">
                <a:solidFill>
                  <a:srgbClr val="000000"/>
                </a:solidFill>
                <a:latin typeface="Helvetica World Bold"/>
                <a:ea typeface="Helvetica World Bold"/>
                <a:cs typeface="Helvetica World Bold"/>
                <a:sym typeface="Helvetica World Bold"/>
              </a:rPr>
              <a:t>VÍ DỤ ỨNG DỤNG THỰC TẾ TRONG NƯỚC VÀ THẾ GIỚI</a:t>
            </a:r>
          </a:p>
        </p:txBody>
      </p:sp>
      <p:sp>
        <p:nvSpPr>
          <p:cNvPr name="TextBox 5" id="5"/>
          <p:cNvSpPr txBox="true"/>
          <p:nvPr/>
        </p:nvSpPr>
        <p:spPr>
          <a:xfrm rot="0">
            <a:off x="490826" y="864360"/>
            <a:ext cx="3016568" cy="491491"/>
          </a:xfrm>
          <a:prstGeom prst="rect">
            <a:avLst/>
          </a:prstGeom>
        </p:spPr>
        <p:txBody>
          <a:bodyPr anchor="t" rtlCol="false" tIns="0" lIns="0" bIns="0" rIns="0">
            <a:spAutoFit/>
          </a:bodyPr>
          <a:lstStyle/>
          <a:p>
            <a:pPr algn="ctr">
              <a:lnSpc>
                <a:spcPts val="3300"/>
              </a:lnSpc>
              <a:spcBef>
                <a:spcPct val="0"/>
              </a:spcBef>
            </a:pPr>
            <a:r>
              <a:rPr lang="en-US" b="true" sz="3300" spc="-33">
                <a:solidFill>
                  <a:srgbClr val="000000"/>
                </a:solidFill>
                <a:latin typeface="Helvetica World Bold"/>
                <a:ea typeface="Helvetica World Bold"/>
                <a:cs typeface="Helvetica World Bold"/>
                <a:sym typeface="Helvetica World Bold"/>
              </a:rPr>
              <a:t>TRONG NƯỚC:</a:t>
            </a:r>
          </a:p>
        </p:txBody>
      </p:sp>
      <p:sp>
        <p:nvSpPr>
          <p:cNvPr name="TextBox 6" id="6"/>
          <p:cNvSpPr txBox="true"/>
          <p:nvPr/>
        </p:nvSpPr>
        <p:spPr>
          <a:xfrm rot="0">
            <a:off x="218119" y="1565402"/>
            <a:ext cx="7651963" cy="393128"/>
          </a:xfrm>
          <a:prstGeom prst="rect">
            <a:avLst/>
          </a:prstGeom>
        </p:spPr>
        <p:txBody>
          <a:bodyPr anchor="t" rtlCol="false" tIns="0" lIns="0" bIns="0" rIns="0">
            <a:spAutoFit/>
          </a:bodyPr>
          <a:lstStyle/>
          <a:p>
            <a:pPr algn="ctr">
              <a:lnSpc>
                <a:spcPts val="2672"/>
              </a:lnSpc>
              <a:spcBef>
                <a:spcPct val="0"/>
              </a:spcBef>
            </a:pPr>
            <a:r>
              <a:rPr lang="en-US" b="true" sz="2672" spc="-26">
                <a:solidFill>
                  <a:srgbClr val="000000"/>
                </a:solidFill>
                <a:latin typeface="Helvetica World Bold"/>
                <a:ea typeface="Helvetica World Bold"/>
                <a:cs typeface="Helvetica World Bold"/>
                <a:sym typeface="Helvetica World Bold"/>
              </a:rPr>
              <a:t>Dự báo và Cảnh báo Ngập lụt Đô thị (TP.HCM)</a:t>
            </a:r>
          </a:p>
        </p:txBody>
      </p:sp>
      <p:sp>
        <p:nvSpPr>
          <p:cNvPr name="TextBox 7" id="7"/>
          <p:cNvSpPr txBox="true"/>
          <p:nvPr/>
        </p:nvSpPr>
        <p:spPr>
          <a:xfrm rot="0">
            <a:off x="387751" y="2168080"/>
            <a:ext cx="7608808" cy="384104"/>
          </a:xfrm>
          <a:prstGeom prst="rect">
            <a:avLst/>
          </a:prstGeom>
        </p:spPr>
        <p:txBody>
          <a:bodyPr anchor="t" rtlCol="false" tIns="0" lIns="0" bIns="0" rIns="0">
            <a:spAutoFit/>
          </a:bodyPr>
          <a:lstStyle/>
          <a:p>
            <a:pPr algn="ctr">
              <a:lnSpc>
                <a:spcPts val="2672"/>
              </a:lnSpc>
              <a:spcBef>
                <a:spcPct val="0"/>
              </a:spcBef>
            </a:pPr>
            <a:r>
              <a:rPr lang="en-US" b="true" sz="2672" spc="-26">
                <a:solidFill>
                  <a:srgbClr val="000000"/>
                </a:solidFill>
                <a:latin typeface="Helvetica World Bold"/>
                <a:ea typeface="Helvetica World Bold"/>
                <a:cs typeface="Helvetica World Bold"/>
                <a:sym typeface="Helvetica World Bold"/>
              </a:rPr>
              <a:t>Giám sát và Dự báo Ô nhiễm Không khí (ÔNKK)</a:t>
            </a:r>
          </a:p>
        </p:txBody>
      </p:sp>
      <p:sp>
        <p:nvSpPr>
          <p:cNvPr name="TextBox 8" id="8"/>
          <p:cNvSpPr txBox="true"/>
          <p:nvPr/>
        </p:nvSpPr>
        <p:spPr>
          <a:xfrm rot="0">
            <a:off x="387751" y="5010198"/>
            <a:ext cx="11913989" cy="384104"/>
          </a:xfrm>
          <a:prstGeom prst="rect">
            <a:avLst/>
          </a:prstGeom>
        </p:spPr>
        <p:txBody>
          <a:bodyPr anchor="t" rtlCol="false" tIns="0" lIns="0" bIns="0" rIns="0">
            <a:spAutoFit/>
          </a:bodyPr>
          <a:lstStyle/>
          <a:p>
            <a:pPr algn="ctr">
              <a:lnSpc>
                <a:spcPts val="2672"/>
              </a:lnSpc>
              <a:spcBef>
                <a:spcPct val="0"/>
              </a:spcBef>
            </a:pPr>
            <a:r>
              <a:rPr lang="en-US" b="true" sz="2672" spc="-26">
                <a:solidFill>
                  <a:srgbClr val="000000"/>
                </a:solidFill>
                <a:latin typeface="Helvetica World Bold"/>
                <a:ea typeface="Helvetica World Bold"/>
                <a:cs typeface="Helvetica World Bold"/>
                <a:sym typeface="Helvetica World Bold"/>
              </a:rPr>
              <a:t>Cảnh báo Lũ lụt và Cháy rừng của Google (Flood Hub &amp; Wildfire Detection)</a:t>
            </a:r>
          </a:p>
        </p:txBody>
      </p:sp>
      <p:sp>
        <p:nvSpPr>
          <p:cNvPr name="TextBox 9" id="9"/>
          <p:cNvSpPr txBox="true"/>
          <p:nvPr/>
        </p:nvSpPr>
        <p:spPr>
          <a:xfrm rot="0">
            <a:off x="387751" y="5706573"/>
            <a:ext cx="8597622" cy="384104"/>
          </a:xfrm>
          <a:prstGeom prst="rect">
            <a:avLst/>
          </a:prstGeom>
        </p:spPr>
        <p:txBody>
          <a:bodyPr anchor="t" rtlCol="false" tIns="0" lIns="0" bIns="0" rIns="0">
            <a:spAutoFit/>
          </a:bodyPr>
          <a:lstStyle/>
          <a:p>
            <a:pPr algn="ctr">
              <a:lnSpc>
                <a:spcPts val="2672"/>
              </a:lnSpc>
              <a:spcBef>
                <a:spcPct val="0"/>
              </a:spcBef>
            </a:pPr>
            <a:r>
              <a:rPr lang="en-US" b="true" sz="2672" spc="-26">
                <a:solidFill>
                  <a:srgbClr val="000000"/>
                </a:solidFill>
                <a:latin typeface="Helvetica World Bold"/>
                <a:ea typeface="Helvetica World Bold"/>
                <a:cs typeface="Helvetica World Bold"/>
                <a:sym typeface="Helvetica World Bold"/>
              </a:rPr>
              <a:t>Giám sát Rừng và Đa dạng Sinh học (Amazon - Brazil)</a:t>
            </a:r>
          </a:p>
        </p:txBody>
      </p:sp>
      <p:sp>
        <p:nvSpPr>
          <p:cNvPr name="TextBox 10" id="10"/>
          <p:cNvSpPr txBox="true"/>
          <p:nvPr/>
        </p:nvSpPr>
        <p:spPr>
          <a:xfrm rot="0">
            <a:off x="397838" y="4321294"/>
            <a:ext cx="2665452" cy="415854"/>
          </a:xfrm>
          <a:prstGeom prst="rect">
            <a:avLst/>
          </a:prstGeom>
        </p:spPr>
        <p:txBody>
          <a:bodyPr anchor="t" rtlCol="false" tIns="0" lIns="0" bIns="0" rIns="0">
            <a:spAutoFit/>
          </a:bodyPr>
          <a:lstStyle/>
          <a:p>
            <a:pPr algn="ctr">
              <a:lnSpc>
                <a:spcPts val="2872"/>
              </a:lnSpc>
              <a:spcBef>
                <a:spcPct val="0"/>
              </a:spcBef>
            </a:pPr>
            <a:r>
              <a:rPr lang="en-US" b="true" sz="2872" spc="-28">
                <a:solidFill>
                  <a:srgbClr val="000000"/>
                </a:solidFill>
                <a:latin typeface="Helvetica World Bold"/>
                <a:ea typeface="Helvetica World Bold"/>
                <a:cs typeface="Helvetica World Bold"/>
                <a:sym typeface="Helvetica World Bold"/>
              </a:rPr>
              <a:t>TRÊN THẾ GIỚI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DAG5Ghh4Ebk</dc:identifier>
  <dcterms:modified xsi:type="dcterms:W3CDTF">2011-08-01T06:04:30Z</dcterms:modified>
  <cp:revision>1</cp:revision>
  <dc:title>Thuyết trình môn Tổng quát AI nhóm 5</dc:title>
</cp:coreProperties>
</file>